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2.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4.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6.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7.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8.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3" r:id="rId1"/>
  </p:sldMasterIdLst>
  <p:notesMasterIdLst>
    <p:notesMasterId r:id="rId33"/>
  </p:notesMasterIdLst>
  <p:sldIdLst>
    <p:sldId id="292" r:id="rId2"/>
    <p:sldId id="293" r:id="rId3"/>
    <p:sldId id="257" r:id="rId4"/>
    <p:sldId id="258" r:id="rId5"/>
    <p:sldId id="259" r:id="rId6"/>
    <p:sldId id="260" r:id="rId7"/>
    <p:sldId id="261" r:id="rId8"/>
    <p:sldId id="262" r:id="rId9"/>
    <p:sldId id="263" r:id="rId10"/>
    <p:sldId id="265" r:id="rId11"/>
    <p:sldId id="266" r:id="rId12"/>
    <p:sldId id="267" r:id="rId13"/>
    <p:sldId id="269" r:id="rId14"/>
    <p:sldId id="272" r:id="rId15"/>
    <p:sldId id="273" r:id="rId16"/>
    <p:sldId id="274" r:id="rId17"/>
    <p:sldId id="275"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Caveat" panose="020B0604020202020204" charset="0"/>
      <p:regular r:id="rId38"/>
      <p:bold r:id="rId39"/>
    </p:embeddedFont>
    <p:embeddedFont>
      <p:font typeface="Constantia" panose="02030602050306030303" pitchFamily="18" charset="0"/>
      <p:regular r:id="rId40"/>
      <p:bold r:id="rId41"/>
      <p:italic r:id="rId42"/>
      <p:boldItalic r:id="rId43"/>
    </p:embeddedFont>
    <p:embeddedFont>
      <p:font typeface="Nixie One" panose="020B0604020202020204" charset="0"/>
      <p:regular r:id="rId44"/>
    </p:embeddedFont>
    <p:embeddedFont>
      <p:font typeface="Questrial" panose="020B0604020202020204" charset="0"/>
      <p:regular r:id="rId45"/>
    </p:embeddedFont>
    <p:embeddedFont>
      <p:font typeface="Varela Round" panose="020B0604020202020204" charset="-79"/>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Éliane Morissette" initials="ÉM" lastIdx="6" clrIdx="0"/>
  <p:cmAuthor id="2" name="Chantal Desmarais" initials="CD"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1D123B-AC9D-35E5-7EAC-5DFD281A23C0}" v="17" dt="2020-02-19T18:33:28.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77365" autoAdjust="0"/>
  </p:normalViewPr>
  <p:slideViewPr>
    <p:cSldViewPr snapToGrid="0">
      <p:cViewPr varScale="1">
        <p:scale>
          <a:sx n="73" d="100"/>
          <a:sy n="73" d="100"/>
        </p:scale>
        <p:origin x="1122" y="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2c9d206b52173b5a49b308268b5e6413ddd038f7dfdb2cc1c02609027a74ffd6::" providerId="AD" clId="Web-{301D123B-AC9D-35E5-7EAC-5DFD281A23C0}"/>
    <pc:docChg chg="modSld">
      <pc:chgData name="Guest User" userId="S::urn:spo:anon#2c9d206b52173b5a49b308268b5e6413ddd038f7dfdb2cc1c02609027a74ffd6::" providerId="AD" clId="Web-{301D123B-AC9D-35E5-7EAC-5DFD281A23C0}" dt="2020-02-19T18:33:28.679" v="11" actId="14100"/>
      <pc:docMkLst>
        <pc:docMk/>
      </pc:docMkLst>
      <pc:sldChg chg="modSp">
        <pc:chgData name="Guest User" userId="S::urn:spo:anon#2c9d206b52173b5a49b308268b5e6413ddd038f7dfdb2cc1c02609027a74ffd6::" providerId="AD" clId="Web-{301D123B-AC9D-35E5-7EAC-5DFD281A23C0}" dt="2020-02-19T18:33:28.679" v="11" actId="14100"/>
        <pc:sldMkLst>
          <pc:docMk/>
          <pc:sldMk cId="3413731592" sldId="292"/>
        </pc:sldMkLst>
        <pc:spChg chg="mod">
          <ac:chgData name="Guest User" userId="S::urn:spo:anon#2c9d206b52173b5a49b308268b5e6413ddd038f7dfdb2cc1c02609027a74ffd6::" providerId="AD" clId="Web-{301D123B-AC9D-35E5-7EAC-5DFD281A23C0}" dt="2020-02-19T18:32:49.117" v="6" actId="1076"/>
          <ac:spMkLst>
            <pc:docMk/>
            <pc:sldMk cId="3413731592" sldId="292"/>
            <ac:spMk id="5" creationId="{C5435379-EAD2-F34D-9722-C09EE86D05B9}"/>
          </ac:spMkLst>
        </pc:spChg>
        <pc:picChg chg="mod">
          <ac:chgData name="Guest User" userId="S::urn:spo:anon#2c9d206b52173b5a49b308268b5e6413ddd038f7dfdb2cc1c02609027a74ffd6::" providerId="AD" clId="Web-{301D123B-AC9D-35E5-7EAC-5DFD281A23C0}" dt="2020-02-19T18:33:28.679" v="11" actId="14100"/>
          <ac:picMkLst>
            <pc:docMk/>
            <pc:sldMk cId="3413731592" sldId="292"/>
            <ac:picMk id="3" creationId="{B53208E2-6B28-0043-8E89-C70F734442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225457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665a7fa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665a7fa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u="sng" dirty="0"/>
              <a:t>À l’intention des coordonnateurs:</a:t>
            </a:r>
          </a:p>
          <a:p>
            <a:pPr marL="0" lvl="0" indent="0" algn="l" rtl="0">
              <a:spcBef>
                <a:spcPts val="0"/>
              </a:spcBef>
              <a:spcAft>
                <a:spcPts val="0"/>
              </a:spcAft>
              <a:buNone/>
            </a:pPr>
            <a:r>
              <a:rPr lang="fr-CA" dirty="0"/>
              <a:t>Durée de la formation est d’environ 1h30 (45 minutes théoriques et 45 minutes de mises en situation pratique et retour)</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665a7fa3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665a7fa3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ad290a89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5ad290a89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200" u="sng" dirty="0">
                <a:highlight>
                  <a:srgbClr val="FFFFFF"/>
                </a:highlight>
              </a:rPr>
              <a:t>À l’intention des coordonnateurs: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200" u="none" dirty="0">
                <a:highlight>
                  <a:srgbClr val="FFFFFF"/>
                </a:highlight>
              </a:rPr>
              <a:t>Démêlons tout d’abor</a:t>
            </a:r>
            <a:r>
              <a:rPr lang="fr-CA" sz="1200" u="none" dirty="0">
                <a:highlight>
                  <a:srgbClr val="FFFFFF"/>
                </a:highlight>
              </a:rPr>
              <a:t>d certains concepts.</a:t>
            </a:r>
            <a:endParaRPr lang="en" sz="1200" u="none" dirty="0">
              <a:highlight>
                <a:srgbClr val="FFFFFF"/>
              </a:highlight>
            </a:endParaRPr>
          </a:p>
          <a:p>
            <a:pPr marL="171450" lvl="0" indent="-171450" algn="l" rtl="0">
              <a:spcBef>
                <a:spcPts val="0"/>
              </a:spcBef>
              <a:spcAft>
                <a:spcPts val="0"/>
              </a:spcAft>
            </a:pPr>
            <a:r>
              <a:rPr lang="en" sz="1200" dirty="0">
                <a:solidFill>
                  <a:srgbClr val="212121"/>
                </a:solidFill>
                <a:highlight>
                  <a:srgbClr val="FFFFFF"/>
                </a:highlight>
                <a:latin typeface="Times New Roman"/>
                <a:ea typeface="Times New Roman"/>
                <a:cs typeface="Times New Roman"/>
                <a:sym typeface="Times New Roman"/>
              </a:rPr>
              <a:t>Exclusion: lorsque l’enfant ayant une incapacité n’est tout simplement pas inclus dans les activités auxquelles participent les autres enfants.</a:t>
            </a:r>
          </a:p>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r>
              <a:rPr lang="fr-CA" sz="1200" dirty="0">
                <a:solidFill>
                  <a:srgbClr val="212121"/>
                </a:solidFill>
                <a:highlight>
                  <a:srgbClr val="FFFFFF"/>
                </a:highlight>
                <a:latin typeface="Times New Roman"/>
                <a:ea typeface="Times New Roman"/>
                <a:cs typeface="Times New Roman"/>
                <a:sym typeface="Times New Roman"/>
              </a:rPr>
              <a:t>Intégration: intégrer l’enfant dans une activité régulière, qui n’est pas nécessairement adaptée à ses besoins, ce qui ne garantit pas une expérience de qualité.</a:t>
            </a:r>
          </a:p>
          <a:p>
            <a:pPr marL="171450" lvl="0" indent="-171450" algn="l" rtl="0">
              <a:spcBef>
                <a:spcPts val="0"/>
              </a:spcBef>
              <a:spcAft>
                <a:spcPts val="0"/>
              </a:spcAft>
            </a:pPr>
            <a:r>
              <a:rPr lang="fr-CA" sz="1200" dirty="0">
                <a:solidFill>
                  <a:srgbClr val="212121"/>
                </a:solidFill>
                <a:highlight>
                  <a:srgbClr val="FFFFFF"/>
                </a:highlight>
                <a:latin typeface="Times New Roman"/>
                <a:ea typeface="Times New Roman"/>
                <a:cs typeface="Times New Roman"/>
                <a:sym typeface="Times New Roman"/>
              </a:rPr>
              <a:t>Inclusion: expérience de qualité où l’enfant entre en relation avec les autres enfants de son groupe et a des interactions positives avec ceux-ci. L’enfant participe à une activité significative pour lui (il est donc motivé) et </a:t>
            </a:r>
            <a:r>
              <a:rPr lang="fr-CA" sz="1200" b="1" dirty="0">
                <a:solidFill>
                  <a:srgbClr val="212121"/>
                </a:solidFill>
                <a:highlight>
                  <a:srgbClr val="FFFFFF"/>
                </a:highlight>
                <a:latin typeface="Times New Roman"/>
                <a:ea typeface="Times New Roman"/>
                <a:cs typeface="Times New Roman"/>
                <a:sym typeface="Times New Roman"/>
              </a:rPr>
              <a:t>cette activité est adaptée à ses besoins et capacités.</a:t>
            </a:r>
          </a:p>
          <a:p>
            <a:pPr marL="0" lvl="0" indent="0" algn="l" rtl="0">
              <a:spcBef>
                <a:spcPts val="0"/>
              </a:spcBef>
              <a:spcAft>
                <a:spcPts val="0"/>
              </a:spcAft>
              <a:buNone/>
            </a:pPr>
            <a:r>
              <a:rPr lang="fr-CA" sz="1200" b="1" dirty="0">
                <a:solidFill>
                  <a:srgbClr val="212121"/>
                </a:solidFill>
                <a:highlight>
                  <a:srgbClr val="FFFFFF"/>
                </a:highlight>
                <a:latin typeface="Times New Roman"/>
                <a:ea typeface="Times New Roman"/>
                <a:cs typeface="Times New Roman"/>
                <a:sym typeface="Times New Roman"/>
              </a:rPr>
              <a:t>C’EST ÇA QU’ON VISE POUR LÉO, ON VEUT L’INCLURE EN ADAPTANT LE CONTEXTE POUR QUE ÇA CORRESPONDE À SES BESOINS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CA" sz="1200" dirty="0">
              <a:solidFill>
                <a:srgbClr val="1F497D"/>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rgbClr val="1F497D"/>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ad290a89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5ad290a89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200" u="sng" dirty="0">
                <a:highlight>
                  <a:srgbClr val="FFFFFF"/>
                </a:highlight>
              </a:rPr>
              <a:t>À l’intention des coordonnateurs:</a:t>
            </a:r>
          </a:p>
          <a:p>
            <a:pPr marL="0" lvl="0" indent="0" algn="l" rtl="0">
              <a:spcBef>
                <a:spcPts val="0"/>
              </a:spcBef>
              <a:spcAft>
                <a:spcPts val="0"/>
              </a:spcAft>
              <a:buNone/>
            </a:pPr>
            <a:r>
              <a:rPr lang="en" sz="1200" dirty="0">
                <a:solidFill>
                  <a:srgbClr val="212121"/>
                </a:solidFill>
                <a:highlight>
                  <a:srgbClr val="FFFFFF"/>
                </a:highlight>
                <a:latin typeface="Times New Roman"/>
                <a:ea typeface="Times New Roman"/>
                <a:cs typeface="Times New Roman"/>
                <a:sym typeface="Times New Roman"/>
              </a:rPr>
              <a:t>Leur présenter les avantages pour les jeunes ayant une incapacité.</a:t>
            </a:r>
            <a:endParaRPr sz="1200" dirty="0">
              <a:solidFill>
                <a:srgbClr val="21212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200" dirty="0">
                <a:solidFill>
                  <a:srgbClr val="212121"/>
                </a:solidFill>
                <a:highlight>
                  <a:srgbClr val="FFFFFF"/>
                </a:highlight>
                <a:latin typeface="Times New Roman"/>
                <a:ea typeface="Times New Roman"/>
                <a:cs typeface="Times New Roman"/>
                <a:sym typeface="Times New Roman"/>
              </a:rPr>
              <a:t>Ensuite, leur demander selon eux, quels seraient les avantages pour des jeunes n’ayant pas d’incapacités.</a:t>
            </a:r>
            <a:endParaRPr sz="1200" dirty="0">
              <a:solidFill>
                <a:srgbClr val="212121"/>
              </a:solidFill>
              <a:highlight>
                <a:srgbClr val="FFFFFF"/>
              </a:highlight>
              <a:latin typeface="Times New Roman"/>
              <a:ea typeface="Times New Roman"/>
              <a:cs typeface="Times New Roman"/>
              <a:sym typeface="Times New Roman"/>
            </a:endParaRPr>
          </a:p>
          <a:p>
            <a:pPr marL="0" lvl="0" indent="-228600" algn="l" rtl="0">
              <a:lnSpc>
                <a:spcPct val="115000"/>
              </a:lnSpc>
              <a:spcBef>
                <a:spcPts val="0"/>
              </a:spcBef>
              <a:spcAft>
                <a:spcPts val="0"/>
              </a:spcAft>
              <a:buClr>
                <a:schemeClr val="dk1"/>
              </a:buClr>
              <a:buSzPts val="1100"/>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rgbClr val="1F497D"/>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5997c3e5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5997c3e5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228600" algn="l" rtl="0">
              <a:lnSpc>
                <a:spcPct val="115000"/>
              </a:lnSpc>
              <a:spcBef>
                <a:spcPts val="0"/>
              </a:spcBef>
              <a:spcAft>
                <a:spcPts val="0"/>
              </a:spcAft>
              <a:buClr>
                <a:schemeClr val="dk1"/>
              </a:buClr>
              <a:buSzPts val="1100"/>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rgbClr val="1F497D"/>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516bab2c6b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516bab2c6b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100" u="sng" dirty="0">
                <a:highlight>
                  <a:srgbClr val="FFFFFF"/>
                </a:highlight>
              </a:rPr>
              <a:t>À l’intention des coordonnateurs:</a:t>
            </a:r>
          </a:p>
          <a:p>
            <a:pPr marL="0" lvl="0" indent="0" algn="l" rtl="0">
              <a:spcBef>
                <a:spcPts val="0"/>
              </a:spcBef>
              <a:spcAft>
                <a:spcPts val="0"/>
              </a:spcAft>
              <a:buClr>
                <a:schemeClr val="dk1"/>
              </a:buClr>
              <a:buSzPts val="1100"/>
              <a:buFont typeface="Arial"/>
              <a:buNone/>
            </a:pPr>
            <a:r>
              <a:rPr lang="en" sz="1200" dirty="0">
                <a:solidFill>
                  <a:srgbClr val="212121"/>
                </a:solidFill>
                <a:highlight>
                  <a:schemeClr val="lt1"/>
                </a:highlight>
                <a:latin typeface="Times New Roman"/>
                <a:ea typeface="Times New Roman"/>
                <a:cs typeface="Times New Roman"/>
                <a:sym typeface="Times New Roman"/>
              </a:rPr>
              <a:t>Pour revenir aux impacts présentés tout à l’heure sur les difficultés langagières de Léo (difficultés a/n relations sociales, gestion des émotions, estime de soi, etc.), celui-ci a besoin du soutien de l’adulte pour vivre une belle expérience en camp puisque les difficultés ont un impact négatif sur sa participation sociale. Et c’est là qu’il a besoin de votre soutien !</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 b="1" dirty="0"/>
              <a:t>Sensible - analogie de l’iceberg</a:t>
            </a:r>
            <a:endParaRPr b="1" dirty="0"/>
          </a:p>
          <a:p>
            <a:pPr marL="457200" lvl="0" indent="-317500" algn="l" rtl="0">
              <a:spcBef>
                <a:spcPts val="0"/>
              </a:spcBef>
              <a:spcAft>
                <a:spcPts val="0"/>
              </a:spcAft>
              <a:buSzPts val="1400"/>
              <a:buChar char="-"/>
            </a:pPr>
            <a:r>
              <a:rPr lang="en" dirty="0"/>
              <a:t>Exemple de Léo: lorsqu’il s’est mis à parler pendant que sa monitrice explique un jeu, c’est puisqu’il ne comprenait pas. Donc le comportement visible est qu’il parlait en même temps que la monitrice, mais ce qui se cache en-dessous, c’est son incompréhension. Il faut donc se questionner vis-à-vis un comportement avant de le punir ou de prendre action!</a:t>
            </a:r>
            <a:endParaRPr dirty="0"/>
          </a:p>
          <a:p>
            <a:pPr marL="457200" lvl="0" indent="0" algn="l" rtl="0">
              <a:spcBef>
                <a:spcPts val="0"/>
              </a:spcBef>
              <a:spcAft>
                <a:spcPts val="0"/>
              </a:spcAft>
              <a:buNone/>
            </a:pPr>
            <a:endParaRPr dirty="0"/>
          </a:p>
          <a:p>
            <a:pPr marL="0" lvl="0" indent="0" algn="l" rtl="0">
              <a:spcBef>
                <a:spcPts val="0"/>
              </a:spcBef>
              <a:spcAft>
                <a:spcPts val="0"/>
              </a:spcAft>
              <a:buNone/>
            </a:pPr>
            <a:r>
              <a:rPr lang="en" b="1" dirty="0"/>
              <a:t>Exemple de contextes favorables pour Léo: </a:t>
            </a:r>
            <a:endParaRPr b="1" dirty="0"/>
          </a:p>
          <a:p>
            <a:pPr marL="457200" lvl="0" indent="-317500" algn="l" rtl="0">
              <a:spcBef>
                <a:spcPts val="0"/>
              </a:spcBef>
              <a:spcAft>
                <a:spcPts val="0"/>
              </a:spcAft>
              <a:buSzPts val="1400"/>
              <a:buChar char="-"/>
            </a:pPr>
            <a:r>
              <a:rPr lang="en" dirty="0"/>
              <a:t>Adapter la façon de présenter un jeu pour que ce soit plus facile pour lui de comprendre. </a:t>
            </a:r>
            <a:endParaRPr dirty="0"/>
          </a:p>
          <a:p>
            <a:pPr marL="457200" lvl="0" indent="-317500" algn="l" rtl="0">
              <a:spcBef>
                <a:spcPts val="0"/>
              </a:spcBef>
              <a:spcAft>
                <a:spcPts val="0"/>
              </a:spcAft>
              <a:buSzPts val="1400"/>
              <a:buChar char="-"/>
            </a:pPr>
            <a:r>
              <a:rPr lang="en" dirty="0"/>
              <a:t>Lui offrir du soutien pour qu’il ait plus de facilité à entrer en communication avec les autres, etc.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Votre rôle est de penser à l’avance ce qui pourrait être difficile pour un jeune et ce que vous pouvez faire pour le prévenir. Vous pouvez aussi offrir du soutien s’il </a:t>
            </a:r>
            <a:r>
              <a:rPr lang="fr-CA" dirty="0"/>
              <a:t>vit </a:t>
            </a:r>
            <a:r>
              <a:rPr lang="en" dirty="0"/>
              <a:t>des difficultés. </a:t>
            </a:r>
            <a:endParaRPr dirty="0"/>
          </a:p>
          <a:p>
            <a:pPr marL="457200" lvl="0" indent="-317500" algn="l" rtl="0">
              <a:spcBef>
                <a:spcPts val="0"/>
              </a:spcBef>
              <a:spcAft>
                <a:spcPts val="0"/>
              </a:spcAft>
              <a:buSzPts val="1400"/>
              <a:buChar char="-"/>
            </a:pPr>
            <a:r>
              <a:rPr lang="en" dirty="0"/>
              <a:t>Là est le but de notre présentation d’aujourd’hui: vous présenter les différentes stratégies que vous pourrez mettre en place pour soutenir les jeunes en camp de jour.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Loisir = un tremplin vers l’inclusion</a:t>
            </a:r>
            <a:r>
              <a:rPr lang="en" dirty="0"/>
              <a:t> puisque c’est un contexte simple pour jouer et s’amuser avec les amis, donc c’est facilitant pour l’inclusion.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Faire une distinction entre les animateurs et les accompagnateurs.</a:t>
            </a:r>
            <a:r>
              <a:rPr lang="en" dirty="0"/>
              <a:t> </a:t>
            </a:r>
            <a:endParaRPr dirty="0"/>
          </a:p>
          <a:p>
            <a:pPr marL="0" lvl="0" indent="0" algn="l" rtl="0">
              <a:spcBef>
                <a:spcPts val="0"/>
              </a:spcBef>
              <a:spcAft>
                <a:spcPts val="0"/>
              </a:spcAft>
              <a:buNone/>
            </a:pPr>
            <a:r>
              <a:rPr lang="en" dirty="0"/>
              <a:t>L’inclusion se présente sous différentes formes. </a:t>
            </a:r>
            <a:endParaRPr dirty="0"/>
          </a:p>
          <a:p>
            <a:pPr marL="457200" lvl="0" indent="-317500" algn="l" rtl="0">
              <a:spcBef>
                <a:spcPts val="0"/>
              </a:spcBef>
              <a:spcAft>
                <a:spcPts val="0"/>
              </a:spcAft>
              <a:buSzPts val="1400"/>
              <a:buChar char="-"/>
            </a:pPr>
            <a:r>
              <a:rPr lang="en" dirty="0"/>
              <a:t>Les accompagnateurs vont soutenir la participation </a:t>
            </a:r>
            <a:r>
              <a:rPr lang="en" u="sng" dirty="0"/>
              <a:t>d’un jeune en particulier</a:t>
            </a:r>
            <a:r>
              <a:rPr lang="en" dirty="0"/>
              <a:t> (ont bcp de temps dans leur journée pour soutenir un enfant spécifiquement vs le moniteur qui est face à un groupe tout le temps) qui a une incapacité pour lui permettre de vivre une expérience de loisir inclusive enrichissante. Il voudra le soutenir (et non faire à sa place) pour qu’en cours d’été, l’enfant ait de moins en moins besoin d’accompagnement pour participer activement dans son groupe. </a:t>
            </a:r>
            <a:endParaRPr dirty="0"/>
          </a:p>
          <a:p>
            <a:pPr marL="457200" lvl="0" indent="-317500" algn="l" rtl="0">
              <a:spcBef>
                <a:spcPts val="0"/>
              </a:spcBef>
              <a:spcAft>
                <a:spcPts val="0"/>
              </a:spcAft>
              <a:buSzPts val="1400"/>
              <a:buChar char="-"/>
            </a:pPr>
            <a:r>
              <a:rPr lang="en" dirty="0"/>
              <a:t>Le moniteur, quant à lui, va prendre des mesures et mettre en place un contexte favorable qui permettra à un enfant ayant une incapacité d’avoir des interactions positives avec les autres et de vivre des expérience significatives. Il utilisera des stratégies et des moyens qui seront utiles pour TOUS les enfants du groupe. Ce sont ces stratégies que nous allons vous présenter ici.</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516bab2c6b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516bab2c6b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200" u="sng" dirty="0">
                <a:highlight>
                  <a:srgbClr val="FFFFFF"/>
                </a:highlight>
              </a:rPr>
              <a:t>À l’intention des </a:t>
            </a:r>
            <a:r>
              <a:rPr lang="en" sz="1200" u="sng" dirty="0" err="1">
                <a:highlight>
                  <a:srgbClr val="FFFFFF"/>
                </a:highlight>
              </a:rPr>
              <a:t>coordonnateurs</a:t>
            </a:r>
            <a:r>
              <a:rPr lang="en" sz="1200" u="sng" dirty="0">
                <a:highlight>
                  <a:srgbClr val="FFFFFF"/>
                </a:highlight>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200" u="none" dirty="0" err="1">
                <a:highlight>
                  <a:srgbClr val="FFFFFF"/>
                </a:highlight>
              </a:rPr>
              <a:t>Activité</a:t>
            </a:r>
            <a:endParaRPr lang="en" sz="1200" u="none" dirty="0">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200" u="none" dirty="0">
                <a:highlight>
                  <a:srgbClr val="FFFFFF"/>
                </a:highlight>
              </a:rPr>
              <a:t>Pour plus d’information: voir </a:t>
            </a:r>
            <a:r>
              <a:rPr lang="fr-CA" sz="1200" u="none" dirty="0">
                <a:highlight>
                  <a:srgbClr val="FFFFFF"/>
                </a:highlight>
              </a:rPr>
              <a:t>cahier du formateur sur le site.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16bab2c6b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16bab2c6b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516bab2c6b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516bab2c6b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100" u="sng" dirty="0">
                <a:highlight>
                  <a:srgbClr val="FFFFFF"/>
                </a:highlight>
              </a:rPr>
              <a:t>À l’intention des coordonnateurs:</a:t>
            </a:r>
          </a:p>
          <a:p>
            <a:pPr marL="0" lvl="0" indent="0" algn="l" rtl="0">
              <a:lnSpc>
                <a:spcPct val="115000"/>
              </a:lnSpc>
              <a:spcBef>
                <a:spcPts val="0"/>
              </a:spcBef>
              <a:spcAft>
                <a:spcPts val="0"/>
              </a:spcAft>
              <a:buNone/>
            </a:pPr>
            <a:r>
              <a:rPr lang="en" dirty="0"/>
              <a:t>Décrire </a:t>
            </a:r>
            <a:r>
              <a:rPr lang="fr-CA" dirty="0"/>
              <a:t>les différentes stratégies en vulgarisant bien l’information.</a:t>
            </a:r>
          </a:p>
          <a:p>
            <a:pPr marL="0" lvl="0" indent="0" algn="l" rtl="0">
              <a:lnSpc>
                <a:spcPct val="115000"/>
              </a:lnSpc>
              <a:spcBef>
                <a:spcPts val="0"/>
              </a:spcBef>
              <a:spcAft>
                <a:spcPts val="0"/>
              </a:spcAft>
              <a:buNone/>
            </a:pPr>
            <a:r>
              <a:rPr lang="fr-CA" dirty="0"/>
              <a:t>Vous pouvez aussi présenter la capsule vidéo sur le site qui présente ces mêmes stratégies de manière ludique et bien vulgarisée!</a:t>
            </a:r>
            <a:endParaRPr dirty="0"/>
          </a:p>
          <a:p>
            <a:pPr marL="457200" marR="0" lvl="0" indent="-298450" algn="l" defTabSz="914400" rtl="0" eaLnBrk="1" fontAlgn="auto" latinLnBrk="0" hangingPunct="1">
              <a:lnSpc>
                <a:spcPct val="115000"/>
              </a:lnSpc>
              <a:spcBef>
                <a:spcPts val="0"/>
              </a:spcBef>
              <a:spcAft>
                <a:spcPts val="0"/>
              </a:spcAft>
              <a:buClr>
                <a:srgbClr val="000000"/>
              </a:buClr>
              <a:buSzPts val="1100"/>
              <a:buFont typeface="+mj-lt"/>
              <a:buAutoNum type="arabicPeriod"/>
              <a:tabLst/>
              <a:defRPr/>
            </a:pPr>
            <a:r>
              <a:rPr lang="fr-CA" b="1" dirty="0"/>
              <a:t>Pour s’assurer d’avoir l’attention de tous</a:t>
            </a:r>
            <a:r>
              <a:rPr lang="fr-CA" dirty="0"/>
              <a:t>: regarder le non-verbal, il est parlant ! </a:t>
            </a:r>
            <a:r>
              <a:rPr lang="fr-CA" sz="1100" b="0" i="0" u="none" strike="noStrike" cap="none" dirty="0">
                <a:solidFill>
                  <a:srgbClr val="000000"/>
                </a:solidFill>
                <a:effectLst/>
                <a:latin typeface="Arial"/>
                <a:ea typeface="Arial"/>
                <a:cs typeface="Arial"/>
                <a:sym typeface="Arial"/>
              </a:rPr>
              <a:t>Avant de débuter, observez les enfants pour vous assurer d’avoir leur attention, le non-verbal est très parlant! Il est inutile de débuter l’explication d’un jeu si les enfants sont distraits ou parlent entre eux. Certains moyens peuvent être mis en place afin de capter et maintenir l’intérêt des enfants.</a:t>
            </a:r>
            <a:endParaRPr lang="fr-CA" dirty="0"/>
          </a:p>
          <a:p>
            <a:pPr marL="457200" lvl="0" indent="-298450" algn="l" rtl="0">
              <a:lnSpc>
                <a:spcPct val="115000"/>
              </a:lnSpc>
              <a:spcBef>
                <a:spcPts val="0"/>
              </a:spcBef>
              <a:spcAft>
                <a:spcPts val="0"/>
              </a:spcAft>
              <a:buSzPts val="1100"/>
              <a:buFont typeface="+mj-lt"/>
              <a:buAutoNum type="arabicPeriod"/>
            </a:pPr>
            <a:r>
              <a:rPr lang="en" b="1" dirty="0"/>
              <a:t>Environnement propice</a:t>
            </a:r>
            <a:r>
              <a:rPr lang="en" dirty="0"/>
              <a:t>: diminuer les distracteurs auditifs (autant que possible: se mettre à l’écart </a:t>
            </a:r>
            <a:r>
              <a:rPr lang="fr-CA" dirty="0"/>
              <a:t>du bruit</a:t>
            </a:r>
            <a:r>
              <a:rPr lang="en" dirty="0"/>
              <a:t>) et visuel (ex: se placer dans un coin où les enfants n’ont rien à regarder à l’arrière, plutôt que face à un </a:t>
            </a:r>
            <a:r>
              <a:rPr lang="fr-CA" dirty="0"/>
              <a:t>groupe d’enfants qui jouent</a:t>
            </a:r>
            <a:r>
              <a:rPr lang="en" dirty="0"/>
              <a:t>).</a:t>
            </a:r>
          </a:p>
          <a:p>
            <a:pPr>
              <a:buFont typeface="+mj-lt"/>
              <a:buAutoNum type="arabicPeriod"/>
            </a:pPr>
            <a:r>
              <a:rPr lang="fr-CA" sz="1100" b="0" i="0" u="none" strike="noStrike" cap="none" dirty="0">
                <a:solidFill>
                  <a:srgbClr val="000000"/>
                </a:solidFill>
                <a:effectLst/>
                <a:latin typeface="Arial"/>
                <a:ea typeface="Arial"/>
                <a:cs typeface="Arial"/>
                <a:sym typeface="Arial"/>
              </a:rPr>
              <a:t>Ensuite, </a:t>
            </a:r>
            <a:r>
              <a:rPr lang="fr-CA" sz="1100" b="1" i="0" u="none" strike="noStrike" cap="none" dirty="0">
                <a:solidFill>
                  <a:srgbClr val="000000"/>
                </a:solidFill>
                <a:effectLst/>
                <a:latin typeface="Arial"/>
                <a:ea typeface="Arial"/>
                <a:cs typeface="Arial"/>
                <a:sym typeface="Arial"/>
              </a:rPr>
              <a:t>mettez de l’expression </a:t>
            </a:r>
            <a:r>
              <a:rPr lang="fr-CA" sz="1100" b="0" i="0" u="none" strike="noStrike" cap="none" dirty="0">
                <a:solidFill>
                  <a:srgbClr val="000000"/>
                </a:solidFill>
                <a:effectLst/>
                <a:latin typeface="Arial"/>
                <a:ea typeface="Arial"/>
                <a:cs typeface="Arial"/>
                <a:sym typeface="Arial"/>
              </a:rPr>
              <a:t>et de l’intonation dans votre voix pour maintenir l’intérêt des enfants plus longtemps. N’oubliez pas de leur </a:t>
            </a:r>
            <a:r>
              <a:rPr lang="fr-CA" sz="1100" b="1" i="0" u="none" strike="noStrike" cap="none" dirty="0">
                <a:solidFill>
                  <a:srgbClr val="000000"/>
                </a:solidFill>
                <a:effectLst/>
                <a:latin typeface="Arial"/>
                <a:ea typeface="Arial"/>
                <a:cs typeface="Arial"/>
                <a:sym typeface="Arial"/>
              </a:rPr>
              <a:t>parler lentement </a:t>
            </a:r>
            <a:r>
              <a:rPr lang="fr-CA" sz="1100" b="0" i="0" u="none" strike="noStrike" cap="none" dirty="0">
                <a:solidFill>
                  <a:srgbClr val="000000"/>
                </a:solidFill>
                <a:effectLst/>
                <a:latin typeface="Arial"/>
                <a:ea typeface="Arial"/>
                <a:cs typeface="Arial"/>
                <a:sym typeface="Arial"/>
              </a:rPr>
              <a:t>puisqu’ils prennent plus de temps que vous pour traiter l’information.</a:t>
            </a:r>
            <a:endParaRPr lang="en" dirty="0"/>
          </a:p>
          <a:p>
            <a:pPr>
              <a:buFont typeface="+mj-lt"/>
              <a:buAutoNum type="arabicPeriod"/>
            </a:pPr>
            <a:r>
              <a:rPr lang="en" b="1" dirty="0"/>
              <a:t>Simplifier les consignes</a:t>
            </a:r>
            <a:r>
              <a:rPr lang="en" dirty="0"/>
              <a:t>: </a:t>
            </a:r>
            <a:r>
              <a:rPr lang="en" dirty="0">
                <a:solidFill>
                  <a:schemeClr val="dk1"/>
                </a:solidFill>
              </a:rPr>
              <a:t>Leur demander à main levée de nous dire quel serait l’exemple d’une consigne simple. Bâtir là-dessus en disant si oui ou non c’est une consigne simple. </a:t>
            </a:r>
            <a:r>
              <a:rPr lang="en" dirty="0"/>
              <a:t>Donner une étape à la fois (ex: plutôt que de dire va chercher ta collation, reviens nous voir et ensuite on va jouer à un jeu), il est préférable de fractionner les consignes, tout comme on vous l’a démontré tout à l’heure. </a:t>
            </a:r>
            <a:endParaRPr dirty="0"/>
          </a:p>
          <a:p>
            <a:pPr marL="457200" lvl="0" indent="-298450" algn="l" rtl="0">
              <a:lnSpc>
                <a:spcPct val="115000"/>
              </a:lnSpc>
              <a:spcBef>
                <a:spcPts val="0"/>
              </a:spcBef>
              <a:spcAft>
                <a:spcPts val="0"/>
              </a:spcAft>
              <a:buSzPts val="1100"/>
              <a:buFont typeface="+mj-lt"/>
              <a:buAutoNum type="arabicPeriod"/>
            </a:pPr>
            <a:r>
              <a:rPr lang="en" b="1" dirty="0"/>
              <a:t>Démonstration de ce qui est attendu</a:t>
            </a:r>
            <a:r>
              <a:rPr lang="en" dirty="0"/>
              <a:t>: soit que vous le faites en même temps que vous expliquez ou que vous demandez à un ami de venir donner le modèle</a:t>
            </a:r>
            <a:endParaRPr dirty="0"/>
          </a:p>
          <a:p>
            <a:pPr marL="457200" lvl="0" indent="-298450" algn="l" rtl="0">
              <a:lnSpc>
                <a:spcPct val="115000"/>
              </a:lnSpc>
              <a:spcBef>
                <a:spcPts val="0"/>
              </a:spcBef>
              <a:spcAft>
                <a:spcPts val="0"/>
              </a:spcAft>
              <a:buSzPts val="1100"/>
              <a:buFont typeface="+mj-lt"/>
              <a:buAutoNum type="arabicPeriod"/>
            </a:pPr>
            <a:r>
              <a:rPr lang="en" b="1" dirty="0"/>
              <a:t>Valider la compréhension du groupe à la fin</a:t>
            </a:r>
            <a:r>
              <a:rPr lang="en" dirty="0"/>
              <a:t>: plutôt que de leur demander “avez-vous compris ?”, les jeunes risquent de répondre “oui” même s’ils n’ont pas tout compris. Il est donc préférable de leur demander de vous réexpliquer le jeu/les étapes, vous pouvez demander à un ami de dire une étape, un autre ami l’autre étape..</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 b="1" dirty="0"/>
              <a:t>Faire le // avec le style d’apprentissage</a:t>
            </a:r>
            <a:r>
              <a:rPr lang="en" dirty="0"/>
              <a:t> : certaines personnes sont + visuelles (elles apprennent en observant les autres/environnement), d’autres comprennent mieux quand on leur explique en parlant ou bien lorsqu’elles font elles-mêmes la tâche demandée. DONC, d’utiliser des mots, du visuel et de mettre les jeunes en action pour expliquer un jeu sera bénéfique pour tous les enfants de votre groupe, incluant ceux ayant des difficultés langagières.</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 dirty="0"/>
              <a:t>Repères visuels/pictos: par exemple vous, quand vous partez en voyage, aimez-vous pouvoir vous repérer facilement à l’aide de pictogrammes universels représentant par exemple un panneau d’arrêt, les toilettes, etc. </a:t>
            </a:r>
            <a:r>
              <a:rPr lang="fr-CA" dirty="0"/>
              <a:t>U</a:t>
            </a:r>
            <a:r>
              <a:rPr lang="en" dirty="0"/>
              <a:t>ne image vaut 1000 mots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516bab2c6b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516bab2c6b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100" u="sng" dirty="0">
                <a:highlight>
                  <a:srgbClr val="FFFFFF"/>
                </a:highlight>
              </a:rPr>
              <a:t>À l’intention des coordonnateurs:</a:t>
            </a:r>
          </a:p>
          <a:p>
            <a:pPr marL="0" lvl="0" indent="0" algn="l" rtl="0">
              <a:lnSpc>
                <a:spcPct val="115000"/>
              </a:lnSpc>
              <a:spcBef>
                <a:spcPts val="0"/>
              </a:spcBef>
              <a:spcAft>
                <a:spcPts val="0"/>
              </a:spcAft>
              <a:buNone/>
            </a:pPr>
            <a:r>
              <a:rPr lang="fr-CA" dirty="0">
                <a:highlight>
                  <a:srgbClr val="FFFFFF"/>
                </a:highlight>
              </a:rPr>
              <a:t>- Décrire les différentes stratégies en vulgarisant bien l’information.</a:t>
            </a:r>
          </a:p>
          <a:p>
            <a:pPr marL="0" lvl="0" indent="0" algn="l" rtl="0">
              <a:lnSpc>
                <a:spcPct val="115000"/>
              </a:lnSpc>
              <a:spcBef>
                <a:spcPts val="0"/>
              </a:spcBef>
              <a:spcAft>
                <a:spcPts val="0"/>
              </a:spcAft>
              <a:buNone/>
            </a:pPr>
            <a:r>
              <a:rPr lang="fr-CA" dirty="0">
                <a:highlight>
                  <a:srgbClr val="FFFFFF"/>
                </a:highlight>
              </a:rPr>
              <a:t>- Vous pouvez aussi présenter la capsule vidéo sur le site qui présente ces mêmes stratégies de manière ludique et bien vulgarisée!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 sz="1100" u="sng" dirty="0">
              <a:highlight>
                <a:srgbClr val="FFFFFF"/>
              </a:highlight>
            </a:endParaRPr>
          </a:p>
          <a:p>
            <a:pPr marL="0" lvl="0" indent="0" algn="l" rtl="0">
              <a:spcBef>
                <a:spcPts val="0"/>
              </a:spcBef>
              <a:spcAft>
                <a:spcPts val="0"/>
              </a:spcAft>
              <a:buClr>
                <a:schemeClr val="dk1"/>
              </a:buClr>
              <a:buSzPts val="1100"/>
              <a:buFont typeface="Arial"/>
              <a:buNone/>
            </a:pPr>
            <a:r>
              <a:rPr lang="en" b="1" dirty="0">
                <a:solidFill>
                  <a:schemeClr val="dk1"/>
                </a:solidFill>
              </a:rPr>
              <a:t>Stratégies pour aider l’enfant:</a:t>
            </a:r>
            <a:endParaRPr b="1" dirty="0">
              <a:solidFill>
                <a:schemeClr val="dk1"/>
              </a:solidFill>
            </a:endParaRPr>
          </a:p>
          <a:p>
            <a:pPr marL="228600" marR="0" lvl="0" indent="-228600" algn="l" defTabSz="914400" rtl="0" eaLnBrk="1" fontAlgn="auto" latinLnBrk="0" hangingPunct="1">
              <a:lnSpc>
                <a:spcPct val="138000"/>
              </a:lnSpc>
              <a:spcBef>
                <a:spcPts val="0"/>
              </a:spcBef>
              <a:spcAft>
                <a:spcPts val="0"/>
              </a:spcAft>
              <a:buClr>
                <a:schemeClr val="dk1"/>
              </a:buClr>
              <a:buSzPts val="1100"/>
              <a:buFont typeface="+mj-lt"/>
              <a:buAutoNum type="arabicPeriod"/>
              <a:tabLst/>
              <a:defRPr/>
            </a:pPr>
            <a:r>
              <a:rPr lang="fr-CA" b="1" dirty="0">
                <a:solidFill>
                  <a:schemeClr val="dk1"/>
                </a:solidFill>
              </a:rPr>
              <a:t>Demandez-lui de vous montrer de quoi il parle</a:t>
            </a:r>
            <a:r>
              <a:rPr lang="fr-CA" dirty="0">
                <a:solidFill>
                  <a:schemeClr val="dk1"/>
                </a:solidFill>
              </a:rPr>
              <a:t>. </a:t>
            </a:r>
            <a:r>
              <a:rPr lang="fr-CA" sz="1100" b="0" i="0" u="none" strike="noStrike" cap="none" dirty="0">
                <a:solidFill>
                  <a:srgbClr val="000000"/>
                </a:solidFill>
                <a:effectLst/>
                <a:latin typeface="Arial"/>
                <a:ea typeface="Arial"/>
                <a:cs typeface="Arial"/>
                <a:sym typeface="Arial"/>
              </a:rPr>
              <a:t>Si un enfant n’arrive pas à vous parler de quelque chose qui se trouve dans son environnement, demandez-lui de vous le montrer, tout simplement. Par la suite, assurez-vous de valider votre compréhension, ceci facilitera la communication entre vous deux. Par exemple, si un enfant vous dit “Je veux aller au…”, vous pouvez lui demander de vous montrer où il veut aller. L’enfant vous pointe alors le vestiaire. À cet endroit, il y a les toilettes, son sac, sa boîte à lunch et son jeu préféré. Il existe donc plusieurs raisons pour lesquelles il pourrait vouloir aller au vestiaire. Selon vous, il vous pointe le vestiaire puisqu’il a envie d’aller à la salle de bain. Vous lui dites alors: “oui, tu peux y aller!”. Cependant, l’enfant revient avec sa collation à la main puisqu’il avait faim. Vous pourriez alors être fâché puisqu’il n’a pas fait ce que vous attendiez de lui. Pourtant, l’enfant vous avait demandé la permission d’aller au vestiaire…Le fait de dire à l’enfant ce que vous avez compris de son message peut donc vous épargner bien des malentendus</a:t>
            </a:r>
            <a:endParaRPr lang="fr-CA" dirty="0">
              <a:solidFill>
                <a:schemeClr val="dk1"/>
              </a:solidFill>
            </a:endParaRPr>
          </a:p>
          <a:p>
            <a:pPr marL="228600" marR="0" lvl="0" indent="-228600" algn="l" defTabSz="914400" rtl="0" eaLnBrk="1" fontAlgn="auto" latinLnBrk="0" hangingPunct="1">
              <a:lnSpc>
                <a:spcPct val="138000"/>
              </a:lnSpc>
              <a:spcBef>
                <a:spcPts val="0"/>
              </a:spcBef>
              <a:spcAft>
                <a:spcPts val="0"/>
              </a:spcAft>
              <a:buClr>
                <a:schemeClr val="dk1"/>
              </a:buClr>
              <a:buSzPts val="1100"/>
              <a:buFont typeface="+mj-lt"/>
              <a:buAutoNum type="arabicPeriod"/>
              <a:tabLst/>
              <a:defRPr/>
            </a:pPr>
            <a:r>
              <a:rPr lang="en" b="1" i="0" dirty="0">
                <a:solidFill>
                  <a:schemeClr val="dk1"/>
                </a:solidFill>
              </a:rPr>
              <a:t>Reformulez le message pour valider votre compréhension. </a:t>
            </a:r>
            <a:r>
              <a:rPr lang="fr-CA" sz="1100" b="0" i="0" u="none" strike="noStrike" cap="none" dirty="0">
                <a:solidFill>
                  <a:srgbClr val="000000"/>
                </a:solidFill>
                <a:effectLst/>
                <a:latin typeface="Arial"/>
                <a:ea typeface="Arial"/>
                <a:cs typeface="Arial"/>
                <a:sym typeface="Arial"/>
              </a:rPr>
              <a:t>De la même manière, si vous ne comprenez que quelques mots d’un message transmis par un enfant, reformulez ce que vous en comprenez. Il tentera alors peut-être de vous l’exprimer autrement si vous n’avez pas bien compris.</a:t>
            </a:r>
          </a:p>
          <a:p>
            <a:pPr marL="228600" lvl="0" indent="-228600" algn="l" rtl="0">
              <a:lnSpc>
                <a:spcPct val="138000"/>
              </a:lnSpc>
              <a:spcBef>
                <a:spcPts val="0"/>
              </a:spcBef>
              <a:spcAft>
                <a:spcPts val="0"/>
              </a:spcAft>
              <a:buClr>
                <a:schemeClr val="dk1"/>
              </a:buClr>
              <a:buSzPts val="1100"/>
              <a:buFont typeface="+mj-lt"/>
              <a:buAutoNum type="arabicPeriod"/>
            </a:pPr>
            <a:r>
              <a:rPr lang="en" b="1" dirty="0">
                <a:solidFill>
                  <a:schemeClr val="dk1"/>
                </a:solidFill>
              </a:rPr>
              <a:t>Posez des questions pour l’aider à élaborer des idées</a:t>
            </a:r>
            <a:r>
              <a:rPr lang="en" dirty="0">
                <a:solidFill>
                  <a:schemeClr val="dk1"/>
                </a:solidFill>
              </a:rPr>
              <a:t>. Ex, si lors de la causerie il n’arrive pas à décrire un événement, posez-lui des questions pour le soutenir. Ex: tu étais avec qui, tu es allé où, etc.</a:t>
            </a:r>
            <a:endParaRPr lang="en" sz="1100" b="0" i="0" u="none" strike="noStrike" cap="none" dirty="0">
              <a:solidFill>
                <a:schemeClr val="dk1"/>
              </a:solidFill>
              <a:effectLst/>
              <a:latin typeface="Arial"/>
              <a:cs typeface="Arial"/>
              <a:sym typeface="Arial"/>
            </a:endParaRPr>
          </a:p>
          <a:p>
            <a:pPr marL="228600" lvl="0" indent="-228600" algn="l" rtl="0">
              <a:lnSpc>
                <a:spcPct val="138000"/>
              </a:lnSpc>
              <a:spcBef>
                <a:spcPts val="0"/>
              </a:spcBef>
              <a:spcAft>
                <a:spcPts val="0"/>
              </a:spcAft>
              <a:buClr>
                <a:schemeClr val="dk1"/>
              </a:buClr>
              <a:buSzPts val="1100"/>
              <a:buFont typeface="+mj-lt"/>
              <a:buAutoNum type="arabicPeriod"/>
            </a:pPr>
            <a:r>
              <a:rPr lang="fr-CA" sz="1100" b="1" i="0" u="none" strike="noStrike" cap="none" dirty="0">
                <a:solidFill>
                  <a:srgbClr val="000000"/>
                </a:solidFill>
                <a:effectLst/>
                <a:latin typeface="Arial"/>
                <a:ea typeface="Arial"/>
                <a:cs typeface="Arial"/>
                <a:sym typeface="Arial"/>
              </a:rPr>
              <a:t>Aidez-les à trouver les mots lorsqu’ils hésitent et à préciser les mots vagues</a:t>
            </a:r>
            <a:r>
              <a:rPr lang="fr-CA" sz="1100" b="0" i="0" u="none" strike="noStrike" cap="none" dirty="0">
                <a:solidFill>
                  <a:srgbClr val="000000"/>
                </a:solidFill>
                <a:effectLst/>
                <a:latin typeface="Arial"/>
                <a:ea typeface="Arial"/>
                <a:cs typeface="Arial"/>
                <a:sym typeface="Arial"/>
              </a:rPr>
              <a:t>. Il arrive que les enfants aient de la difficulté à trouver les mots lorsqu’ils s’expriment, ce qu’on appelle communément “avoir un mot sur le bout de la langue”. Ils peuvent bloquer en disant par exemple «Je veux….je veux...”. Ils peuvent aussi utiliser des mots vagues comme “l’affaire, le truc, ça”.  À ce moment, aidez-les à décrire le mot en leur posant des questions, comme par exemple: “à quoi ça sert, ça ressemble à quoi, ça commence par quel son”. Ces questions pourront vous aider à savoir ce dont ils veulent vous parler et les aideront par le fait même, à trouver le mot en question.</a:t>
            </a:r>
          </a:p>
          <a:p>
            <a:pPr marL="228600" lvl="0" indent="-228600" algn="l" rtl="0">
              <a:lnSpc>
                <a:spcPct val="138000"/>
              </a:lnSpc>
              <a:spcBef>
                <a:spcPts val="0"/>
              </a:spcBef>
              <a:spcAft>
                <a:spcPts val="0"/>
              </a:spcAft>
              <a:buClr>
                <a:schemeClr val="dk1"/>
              </a:buClr>
              <a:buSzPts val="1100"/>
              <a:buFont typeface="+mj-lt"/>
              <a:buAutoNum type="arabicPeriod"/>
            </a:pPr>
            <a:r>
              <a:rPr lang="en" b="1" dirty="0">
                <a:solidFill>
                  <a:schemeClr val="dk1"/>
                </a:solidFill>
              </a:rPr>
              <a:t>Observez le non-verbal encore une fois ! </a:t>
            </a:r>
            <a:r>
              <a:rPr lang="en" dirty="0">
                <a:solidFill>
                  <a:schemeClr val="dk1"/>
                </a:solidFill>
              </a:rPr>
              <a:t>Il est très parlant ! </a:t>
            </a:r>
            <a:r>
              <a:rPr lang="fr-CA" sz="1100" b="0" i="0" u="none" strike="noStrike" cap="none" dirty="0">
                <a:solidFill>
                  <a:srgbClr val="000000"/>
                </a:solidFill>
                <a:effectLst/>
                <a:latin typeface="Arial"/>
                <a:ea typeface="Arial"/>
                <a:cs typeface="Arial"/>
                <a:sym typeface="Arial"/>
              </a:rPr>
              <a:t>En plus d’utiliser les différentes stratégies proposées, n’oubliez pas d’observer le non-verbal des enfants puisqu’il est très parlant ! Beaucoup d’information nous est transmise par le non-verbal, ce qui peut venir nuancer de manière importante un même message. Par exemple, si un enfant vous parle de la sortie à la fin de la semaine avec un grand sourire, il a sans doute hâte d’y aller. Toutefois, s’il vous parle de cette activité en empruntant une voix faible et en regardant par terre, il a peut-être des inquiétudes face à cette activité. </a:t>
            </a:r>
          </a:p>
          <a:p>
            <a:pPr marL="0" lvl="0" indent="0" algn="l" rtl="0">
              <a:lnSpc>
                <a:spcPct val="138000"/>
              </a:lnSpc>
              <a:spcBef>
                <a:spcPts val="0"/>
              </a:spcBef>
              <a:spcAft>
                <a:spcPts val="0"/>
              </a:spcAft>
              <a:buClr>
                <a:schemeClr val="dk1"/>
              </a:buClr>
              <a:buSzPts val="1100"/>
              <a:buFont typeface="+mj-l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fr-CA" b="1" dirty="0">
                <a:solidFill>
                  <a:schemeClr val="dk1"/>
                </a:solidFill>
              </a:rPr>
              <a:t>Règle d’or: p</a:t>
            </a:r>
            <a:r>
              <a:rPr lang="en" b="1" dirty="0">
                <a:solidFill>
                  <a:schemeClr val="dk1"/>
                </a:solidFill>
              </a:rPr>
              <a:t>oint important à souligner aux moniteurs:</a:t>
            </a:r>
            <a:endParaRPr b="1"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Si jamais vous ne comprenez pas l’enfant malgré toutes les stratégies employées, c’est correct et ne vous en faites pas, il ne faut pas vous sentir coupable de ça. Vous pouvez mettre ça sur votre faute (ex: </a:t>
            </a:r>
            <a:r>
              <a:rPr lang="fr-CA" sz="1100" b="0" i="0" u="none" strike="noStrike" cap="none" dirty="0">
                <a:solidFill>
                  <a:srgbClr val="000000"/>
                </a:solidFill>
                <a:effectLst/>
                <a:latin typeface="Arial"/>
                <a:ea typeface="Arial"/>
                <a:cs typeface="Arial"/>
                <a:sym typeface="Arial"/>
              </a:rPr>
              <a:t>«Je comprends que tu veux me dire quelques chose, mais je ne sais pas ce qui se passe aujourd’hui, on dirait que mes oreilles ne comprennent pas, que penses-tu qu’on en reparle plus tard? ». </a:t>
            </a:r>
            <a:r>
              <a:rPr lang="en" dirty="0">
                <a:solidFill>
                  <a:schemeClr val="dk1"/>
                </a:solidFill>
              </a:rPr>
              <a:t>). Reconnaissez l’effort de l’enfan</a:t>
            </a:r>
            <a:r>
              <a:rPr lang="fr-CA" dirty="0">
                <a:solidFill>
                  <a:schemeClr val="dk1"/>
                </a:solidFill>
              </a:rPr>
              <a:t>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5a4103211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5a4103211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100" u="sng" dirty="0">
                <a:highlight>
                  <a:srgbClr val="FFFFFF"/>
                </a:highlight>
              </a:rPr>
              <a:t>À l’intention des coordonnateurs:</a:t>
            </a:r>
          </a:p>
          <a:p>
            <a:pPr marL="0" lvl="0" indent="0" algn="l" rtl="0">
              <a:spcBef>
                <a:spcPts val="0"/>
              </a:spcBef>
              <a:spcAft>
                <a:spcPts val="0"/>
              </a:spcAft>
              <a:buNone/>
            </a:pPr>
            <a:r>
              <a:rPr lang="fr-CA" dirty="0">
                <a:solidFill>
                  <a:schemeClr val="dk1"/>
                </a:solidFill>
              </a:rPr>
              <a:t>Référer au site au besoin également.</a:t>
            </a:r>
            <a:endParaRPr dirty="0">
              <a:solidFill>
                <a:schemeClr val="dk1"/>
              </a:solidFill>
            </a:endParaRPr>
          </a:p>
          <a:p>
            <a:pPr marL="457200" lvl="0" indent="-317500" algn="l" rtl="0">
              <a:spcBef>
                <a:spcPts val="0"/>
              </a:spcBef>
              <a:spcAft>
                <a:spcPts val="0"/>
              </a:spcAft>
              <a:buClr>
                <a:schemeClr val="dk1"/>
              </a:buClr>
              <a:buSzPts val="1400"/>
              <a:buFont typeface="+mj-lt"/>
              <a:buAutoNum type="arabicPeriod"/>
            </a:pPr>
            <a:r>
              <a:rPr lang="en" b="1" dirty="0">
                <a:solidFill>
                  <a:schemeClr val="dk1"/>
                </a:solidFill>
              </a:rPr>
              <a:t>Je regarde la personne avec qui je parle: </a:t>
            </a:r>
            <a:r>
              <a:rPr lang="en" dirty="0">
                <a:solidFill>
                  <a:schemeClr val="dk1"/>
                </a:solidFill>
              </a:rPr>
              <a:t>lui montre qu’on est attentif, permet de voir si l’autre comprend ce que je dis, on se comprend mieux en se regardant...</a:t>
            </a:r>
            <a:endParaRPr dirty="0">
              <a:solidFill>
                <a:schemeClr val="dk1"/>
              </a:solidFill>
            </a:endParaRPr>
          </a:p>
          <a:p>
            <a:pPr marL="457200" lvl="0" indent="-317500" algn="l" rtl="0">
              <a:spcBef>
                <a:spcPts val="0"/>
              </a:spcBef>
              <a:spcAft>
                <a:spcPts val="0"/>
              </a:spcAft>
              <a:buClr>
                <a:schemeClr val="dk1"/>
              </a:buClr>
              <a:buSzPts val="1400"/>
              <a:buFont typeface="+mj-lt"/>
              <a:buAutoNum type="arabicPeriod"/>
            </a:pPr>
            <a:r>
              <a:rPr lang="en" b="1" dirty="0">
                <a:solidFill>
                  <a:schemeClr val="dk1"/>
                </a:solidFill>
              </a:rPr>
              <a:t>J’attends mon tour pour parler:</a:t>
            </a:r>
            <a:r>
              <a:rPr lang="en" dirty="0">
                <a:solidFill>
                  <a:schemeClr val="dk1"/>
                </a:solidFill>
              </a:rPr>
              <a:t> les gens n’aiment pas qu’on leur coupe la parole, lorsque je laisse l’autre finir d’exprimer son idée, je comprends mieux ce qu’elle veut me dire.</a:t>
            </a:r>
            <a:endParaRPr dirty="0">
              <a:solidFill>
                <a:schemeClr val="dk1"/>
              </a:solidFill>
            </a:endParaRPr>
          </a:p>
          <a:p>
            <a:pPr marL="457200" lvl="0" indent="-317500" algn="l" rtl="0">
              <a:spcBef>
                <a:spcPts val="0"/>
              </a:spcBef>
              <a:spcAft>
                <a:spcPts val="0"/>
              </a:spcAft>
              <a:buClr>
                <a:schemeClr val="dk1"/>
              </a:buClr>
              <a:buSzPts val="1400"/>
              <a:buFont typeface="+mj-lt"/>
              <a:buAutoNum type="arabicPeriod"/>
            </a:pPr>
            <a:r>
              <a:rPr lang="en" b="1" dirty="0">
                <a:solidFill>
                  <a:schemeClr val="dk1"/>
                </a:solidFill>
              </a:rPr>
              <a:t>Je parle du même sujet que les autres personnes:</a:t>
            </a:r>
            <a:r>
              <a:rPr lang="en" dirty="0">
                <a:solidFill>
                  <a:schemeClr val="dk1"/>
                </a:solidFill>
              </a:rPr>
              <a:t> c’est plus facile de se comprendre lorsqu’on parle de la même chose, ça permet aussi de se partager des idées.</a:t>
            </a:r>
            <a:endParaRPr dirty="0">
              <a:solidFill>
                <a:schemeClr val="dk1"/>
              </a:solidFill>
            </a:endParaRPr>
          </a:p>
          <a:p>
            <a:pPr marL="457200" lvl="0" indent="-317500" algn="l" rtl="0">
              <a:spcBef>
                <a:spcPts val="0"/>
              </a:spcBef>
              <a:spcAft>
                <a:spcPts val="0"/>
              </a:spcAft>
              <a:buClr>
                <a:schemeClr val="dk1"/>
              </a:buClr>
              <a:buSzPts val="1400"/>
              <a:buFont typeface="+mj-lt"/>
              <a:buAutoNum type="arabicPeriod"/>
            </a:pPr>
            <a:r>
              <a:rPr lang="en" b="1" dirty="0">
                <a:solidFill>
                  <a:schemeClr val="dk1"/>
                </a:solidFill>
              </a:rPr>
              <a:t>Je ne parle pas trop longtemps:</a:t>
            </a:r>
            <a:r>
              <a:rPr lang="en" dirty="0">
                <a:solidFill>
                  <a:schemeClr val="dk1"/>
                </a:solidFill>
              </a:rPr>
              <a:t> ça permet de garder l’attention des autres puisque les personnes n’écoutent plus lorsqu’on leur parle trop longtemps de la même chose, cela rend la conversation plus agréable</a:t>
            </a:r>
            <a:endParaRPr dirty="0">
              <a:solidFill>
                <a:schemeClr val="dk1"/>
              </a:solidFill>
            </a:endParaRPr>
          </a:p>
          <a:p>
            <a:pPr marL="457200" lvl="0" indent="-317500" algn="l" rtl="0">
              <a:spcBef>
                <a:spcPts val="0"/>
              </a:spcBef>
              <a:spcAft>
                <a:spcPts val="0"/>
              </a:spcAft>
              <a:buClr>
                <a:schemeClr val="dk1"/>
              </a:buClr>
              <a:buSzPts val="1400"/>
              <a:buFont typeface="+mj-lt"/>
              <a:buAutoNum type="arabicPeriod"/>
            </a:pPr>
            <a:r>
              <a:rPr lang="en" b="1" dirty="0">
                <a:solidFill>
                  <a:schemeClr val="dk1"/>
                </a:solidFill>
              </a:rPr>
              <a:t>Je réponds lorsqu’on me parle</a:t>
            </a:r>
            <a:r>
              <a:rPr lang="en" dirty="0">
                <a:solidFill>
                  <a:schemeClr val="dk1"/>
                </a:solidFill>
              </a:rPr>
              <a:t>: si je ne réponds pas, l’autre va arrêter de me parler, les gens n’aiment pas parler seul, on aura comme ça une vraie conversation.</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Pour ce genre de règles, i</a:t>
            </a:r>
            <a:r>
              <a:rPr lang="en" b="1" dirty="0">
                <a:solidFill>
                  <a:schemeClr val="dk1"/>
                </a:solidFill>
              </a:rPr>
              <a:t>l est important d’être très explicite et de les dire clairement.</a:t>
            </a:r>
            <a:r>
              <a:rPr lang="en" dirty="0">
                <a:solidFill>
                  <a:schemeClr val="dk1"/>
                </a:solidFill>
              </a:rPr>
              <a:t> Pour nous, ça peut sembler simple, mais pour les enfants, ils ont besoin de se les faire répéter. Si vous voulez qu’il y ait respect parmi les enfants de votre groupe, il peut être bien de leur exposer ces règles dès le début de l’été, et de leur rappeler les règles qu’ils ne respectent pas lorsque ça se passe moins bien.</a:t>
            </a:r>
            <a:endParaRPr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5665a7fa3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5665a7fa3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100" u="sng" dirty="0">
                <a:highlight>
                  <a:srgbClr val="FFFFFF"/>
                </a:highlight>
              </a:rPr>
              <a:t>À l’intention des coordonnateurs:</a:t>
            </a:r>
          </a:p>
          <a:p>
            <a:pPr marL="0" lvl="0" indent="0" algn="l" rtl="0">
              <a:spcBef>
                <a:spcPts val="0"/>
              </a:spcBef>
              <a:spcAft>
                <a:spcPts val="0"/>
              </a:spcAft>
              <a:buNone/>
            </a:pPr>
            <a:r>
              <a:rPr lang="en" dirty="0"/>
              <a:t>Les stratégies présentées sont bonnes pour les enfants ayant des difficultés, mais également pour tous les enfants, et ce n’est pas infantilisant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16bab2c6b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516bab2c6b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100" u="sng" dirty="0">
                <a:highlight>
                  <a:srgbClr val="FFFFFF"/>
                </a:highlight>
              </a:rPr>
              <a:t>À l’intention des coordonnateurs:</a:t>
            </a:r>
          </a:p>
          <a:p>
            <a:pPr marL="0" lvl="0" indent="0" algn="l" rtl="0">
              <a:spcBef>
                <a:spcPts val="0"/>
              </a:spcBef>
              <a:spcAft>
                <a:spcPts val="0"/>
              </a:spcAft>
              <a:buNone/>
            </a:pPr>
            <a:r>
              <a:rPr lang="en" dirty="0"/>
              <a:t>Leur mentionner que pour que l’exercice soit pédagogique et formateur, ils doivent se mettre dans la peau et s’impliquer dans les stations!</a:t>
            </a:r>
          </a:p>
          <a:p>
            <a:pPr marL="0" lvl="0" indent="0" algn="l" rtl="0">
              <a:spcBef>
                <a:spcPts val="0"/>
              </a:spcBef>
              <a:spcAft>
                <a:spcPts val="0"/>
              </a:spcAft>
              <a:buNone/>
            </a:pPr>
            <a:r>
              <a:rPr lang="fr-CA" dirty="0"/>
              <a:t>Leur expliquer clairement chacune des stations avant qu’ils débutent. Voir le cahier du formateur pour plus d’information.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Station 1: </a:t>
            </a:r>
            <a:r>
              <a:rPr lang="en" dirty="0"/>
              <a:t>explication d’un jeu</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Station 2: </a:t>
            </a:r>
            <a:r>
              <a:rPr lang="en" dirty="0"/>
              <a:t>jeux de rôle: faites vos acteurs! Vous allez avoir en mains des jeux de rôle que vous devrez suivre. Les consignes et ce que vous devez dire sont clairement indiqué</a:t>
            </a:r>
            <a:r>
              <a:rPr lang="fr-CA" dirty="0"/>
              <a:t>es</a:t>
            </a:r>
            <a:r>
              <a:rPr lang="en" dirty="0"/>
              <a:t> sur vos fiches, vous n’avez qu’à vous laisser guider ! On veut vous faire appliquer différentes stratégies pour aider un enfant qui a de la difficultés à s’exprimer!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Station 3: </a:t>
            </a:r>
            <a:r>
              <a:rPr lang="en" dirty="0"/>
              <a:t>construction d’une tour avec un handicap (activité de sensibilisation)</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516bab2c6b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516bab2c6b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sz="1100" u="sng" dirty="0">
                <a:highlight>
                  <a:srgbClr val="FFFFFF"/>
                </a:highlight>
              </a:rPr>
              <a:t>À l’intention des coordonnateurs:</a:t>
            </a:r>
          </a:p>
          <a:p>
            <a:pPr marL="0" lvl="0" indent="0" algn="l" rtl="0">
              <a:spcBef>
                <a:spcPts val="0"/>
              </a:spcBef>
              <a:spcAft>
                <a:spcPts val="0"/>
              </a:spcAft>
              <a:buNone/>
            </a:pPr>
            <a:r>
              <a:rPr lang="fr-CA" dirty="0"/>
              <a:t>C’est le moment de faire un retour en grand groupe pour voir comment ils ont vécu l’expérience.</a:t>
            </a:r>
          </a:p>
          <a:p>
            <a:pPr marL="0" lvl="0" indent="0" algn="l" rtl="0">
              <a:spcBef>
                <a:spcPts val="0"/>
              </a:spcBef>
              <a:spcAft>
                <a:spcPts val="0"/>
              </a:spcAft>
              <a:buNone/>
            </a:pPr>
            <a:r>
              <a:rPr lang="fr-CA" dirty="0"/>
              <a:t>Des pistes de réflexions se retrouvent dans le guide du formateur à la suite de chacune des activités en question.</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516bab2c6b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516bab2c6b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516bab2c6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516bab2c6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516bab2c6b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516bab2c6b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Sensibilisation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5665a7fa32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5665a7fa3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sz="1100" u="sng" dirty="0">
                <a:highlight>
                  <a:srgbClr val="FFFFFF"/>
                </a:highlight>
              </a:rPr>
              <a:t>À l’intention des coordonnateurs:</a:t>
            </a:r>
          </a:p>
          <a:p>
            <a:pPr marL="0" lvl="0" indent="0" algn="l" rtl="0">
              <a:spcBef>
                <a:spcPts val="0"/>
              </a:spcBef>
              <a:spcAft>
                <a:spcPts val="0"/>
              </a:spcAft>
              <a:buClr>
                <a:schemeClr val="dk1"/>
              </a:buClr>
              <a:buSzPts val="1100"/>
              <a:buFont typeface="Arial"/>
              <a:buNone/>
            </a:pPr>
            <a:r>
              <a:rPr lang="en" dirty="0">
                <a:solidFill>
                  <a:schemeClr val="dk1"/>
                </a:solidFill>
              </a:rPr>
              <a:t>À main levée, quelle(s) message(s) clé(s) retenez-vous de cette présentation ?</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516bab2c6b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516bab2c6b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595ec795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595ec795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Belle pensée qui explique bien que la communication, ce n’est pas simple!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516bab2c6b_1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516bab2c6b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16bab2c6b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16bab2c6b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u="sng" dirty="0"/>
              <a:t>À l’intention des coordonnateurs:</a:t>
            </a:r>
          </a:p>
          <a:p>
            <a:pPr marL="171450" lvl="0" indent="-171450" algn="l" rtl="0">
              <a:spcBef>
                <a:spcPts val="0"/>
              </a:spcBef>
              <a:spcAft>
                <a:spcPts val="0"/>
              </a:spcAft>
              <a:buFontTx/>
              <a:buChar char="-"/>
            </a:pPr>
            <a:r>
              <a:rPr lang="fr-CA" dirty="0">
                <a:solidFill>
                  <a:schemeClr val="dk1"/>
                </a:solidFill>
              </a:rPr>
              <a:t>Demander à l’auditoire: « À main levée, qu’est-ce que la communication ?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16bab2c6b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16bab2c6b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u="sng" dirty="0"/>
              <a:t>À l’intention des coordonnateurs:</a:t>
            </a:r>
          </a:p>
          <a:p>
            <a:pPr marL="171450" lvl="0" indent="-171450" algn="l" rtl="0">
              <a:spcBef>
                <a:spcPts val="0"/>
              </a:spcBef>
              <a:spcAft>
                <a:spcPts val="0"/>
              </a:spcAft>
              <a:buClr>
                <a:schemeClr val="dk1"/>
              </a:buClr>
              <a:buSzPts val="1100"/>
              <a:buFontTx/>
              <a:buChar char="-"/>
            </a:pPr>
            <a:r>
              <a:rPr lang="fr-CA" dirty="0">
                <a:solidFill>
                  <a:schemeClr val="dk1"/>
                </a:solidFill>
              </a:rPr>
              <a:t>Présenter cette figure provenant de la formation DAFA pour ceux qui l’ont suivie. </a:t>
            </a:r>
          </a:p>
          <a:p>
            <a:pPr marL="171450" lvl="0" indent="-171450" algn="l" rtl="0">
              <a:spcBef>
                <a:spcPts val="0"/>
              </a:spcBef>
              <a:spcAft>
                <a:spcPts val="0"/>
              </a:spcAft>
              <a:buClr>
                <a:schemeClr val="dk1"/>
              </a:buClr>
              <a:buSzPts val="1100"/>
              <a:buFontTx/>
              <a:buChar char="-"/>
            </a:pPr>
            <a:r>
              <a:rPr lang="fr-CA" dirty="0">
                <a:solidFill>
                  <a:schemeClr val="dk1"/>
                </a:solidFill>
              </a:rPr>
              <a:t>La communication peut se faire de manière verbale (avec des mots) et non-verbale (expressions faciales, gestes).</a:t>
            </a:r>
          </a:p>
          <a:p>
            <a:pPr marL="171450" lvl="0" indent="-171450" algn="l" rtl="0">
              <a:spcBef>
                <a:spcPts val="0"/>
              </a:spcBef>
              <a:spcAft>
                <a:spcPts val="0"/>
              </a:spcAft>
              <a:buClr>
                <a:schemeClr val="dk1"/>
              </a:buClr>
              <a:buSzPts val="1100"/>
              <a:buFontTx/>
              <a:buChar char="-"/>
            </a:pPr>
            <a:r>
              <a:rPr lang="fr-CA" dirty="0">
                <a:solidFill>
                  <a:schemeClr val="dk1"/>
                </a:solidFill>
              </a:rPr>
              <a:t>Les deux personnes ont un rôle à jouer dans la communication: la personne qui parle et l’autre qui écoute. Ils doivent s’ajuster l’un à l’autre.</a:t>
            </a:r>
            <a:endParaRPr lang="en"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ad290a89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ad290a89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u="sng" dirty="0"/>
              <a:t>À l’intention des coordonnateurs:</a:t>
            </a:r>
          </a:p>
          <a:p>
            <a:pPr marL="0" lvl="0" indent="0" algn="l" rtl="0">
              <a:spcBef>
                <a:spcPts val="0"/>
              </a:spcBef>
              <a:spcAft>
                <a:spcPts val="0"/>
              </a:spcAft>
              <a:buNone/>
            </a:pPr>
            <a:r>
              <a:rPr lang="en" dirty="0"/>
              <a:t>Parler brièvement que la communication ce n’est pas juste la </a:t>
            </a:r>
            <a:r>
              <a:rPr lang="en" dirty="0" err="1"/>
              <a:t>forme</a:t>
            </a:r>
            <a:r>
              <a:rPr lang="en" dirty="0"/>
              <a:t> (</a:t>
            </a:r>
            <a:r>
              <a:rPr lang="en" dirty="0" err="1"/>
              <a:t>ce</a:t>
            </a:r>
            <a:r>
              <a:rPr lang="en" dirty="0"/>
              <a:t> que </a:t>
            </a:r>
            <a:r>
              <a:rPr lang="en" dirty="0" err="1"/>
              <a:t>l’on</a:t>
            </a:r>
            <a:r>
              <a:rPr lang="en" dirty="0"/>
              <a:t> </a:t>
            </a:r>
            <a:r>
              <a:rPr lang="en" dirty="0" err="1"/>
              <a:t>entend</a:t>
            </a:r>
            <a:r>
              <a:rPr lang="en" dirty="0"/>
              <a:t>), il y a aussi le contenu et l’intention derrière le message. </a:t>
            </a:r>
            <a:endParaRPr lang="fr-CA" dirty="0"/>
          </a:p>
          <a:p>
            <a:pPr marL="0" lvl="0" indent="0" algn="l" rtl="0">
              <a:spcBef>
                <a:spcPts val="0"/>
              </a:spcBef>
              <a:spcAft>
                <a:spcPts val="0"/>
              </a:spcAft>
              <a:buNone/>
            </a:pPr>
            <a:r>
              <a:rPr lang="fr-CA" dirty="0"/>
              <a:t>Analogie du cadeau (// à faire entre la communication et le cadeau offert à une personne).</a:t>
            </a:r>
          </a:p>
          <a:p>
            <a:pPr marL="457200" lvl="0" indent="-317500" algn="l" rtl="0">
              <a:spcBef>
                <a:spcPts val="0"/>
              </a:spcBef>
              <a:spcAft>
                <a:spcPts val="0"/>
              </a:spcAft>
              <a:buSzPts val="1400"/>
              <a:buChar char="●"/>
            </a:pPr>
            <a:r>
              <a:rPr lang="fr-CA" b="1" dirty="0"/>
              <a:t>Pourquoi on donne un cadeau à une personne (intention derrière) ?</a:t>
            </a:r>
            <a:r>
              <a:rPr lang="fr-CA" dirty="0"/>
              <a:t> = pourquoi on parle (pour exprimer un besoin, pour nommer quelque chose, pour demander, etc.)</a:t>
            </a:r>
          </a:p>
          <a:p>
            <a:pPr marL="457200" lvl="0" indent="-317500" algn="l" rtl="0">
              <a:spcBef>
                <a:spcPts val="0"/>
              </a:spcBef>
              <a:spcAft>
                <a:spcPts val="0"/>
              </a:spcAft>
              <a:buSzPts val="1400"/>
              <a:buChar char="●"/>
            </a:pPr>
            <a:r>
              <a:rPr lang="fr-CA" b="1" dirty="0"/>
              <a:t>Qu’est-ce qui se trouve dans le cadeau (c</a:t>
            </a:r>
            <a:r>
              <a:rPr lang="en" b="1" dirty="0"/>
              <a:t>ontenu) ?</a:t>
            </a:r>
            <a:r>
              <a:rPr lang="en" dirty="0"/>
              <a:t>= les mots qu’on utilise pour s’exprimer, le message que l’on veut transmettre.</a:t>
            </a:r>
            <a:endParaRPr dirty="0"/>
          </a:p>
          <a:p>
            <a:pPr marL="457200" lvl="0" indent="-317500" algn="l" rtl="0">
              <a:spcBef>
                <a:spcPts val="0"/>
              </a:spcBef>
              <a:spcAft>
                <a:spcPts val="0"/>
              </a:spcAft>
              <a:buSzPts val="1400"/>
              <a:buChar char="●"/>
            </a:pPr>
            <a:r>
              <a:rPr lang="fr-CA" b="1" dirty="0"/>
              <a:t>Comment le cadeau est-il emballé ?</a:t>
            </a:r>
            <a:r>
              <a:rPr lang="en" b="1" dirty="0"/>
              <a:t> </a:t>
            </a:r>
            <a:r>
              <a:rPr lang="en" dirty="0"/>
              <a:t>= les sons prononcés et la construction des phrases. </a:t>
            </a:r>
            <a:r>
              <a:rPr lang="fr-CA" dirty="0"/>
              <a:t>L’emballage du cadeau est </a:t>
            </a:r>
            <a:r>
              <a:rPr lang="en" dirty="0"/>
              <a:t>ce qui paraît le plus, mais ce n’est pas le plus important; ce qui compte est</a:t>
            </a:r>
            <a:r>
              <a:rPr lang="en" baseline="0" dirty="0"/>
              <a:t> ce qui</a:t>
            </a:r>
            <a:r>
              <a:rPr lang="en" dirty="0"/>
              <a:t> se trouve sous l’emballage (</a:t>
            </a:r>
            <a:r>
              <a:rPr lang="fr-CA" dirty="0"/>
              <a:t>contenu et l’intention).</a:t>
            </a:r>
            <a:endParaRPr dirty="0"/>
          </a:p>
          <a:p>
            <a:pPr marL="457200" lvl="0" indent="-317500" algn="l" rtl="0">
              <a:spcBef>
                <a:spcPts val="0"/>
              </a:spcBef>
              <a:spcAft>
                <a:spcPts val="0"/>
              </a:spcAft>
              <a:buSzPts val="1400"/>
              <a:buChar char="●"/>
            </a:pPr>
            <a:r>
              <a:rPr lang="en" b="1" dirty="0"/>
              <a:t>Compréhension</a:t>
            </a:r>
            <a:r>
              <a:rPr lang="en" dirty="0"/>
              <a:t> = </a:t>
            </a:r>
            <a:r>
              <a:rPr lang="en" sz="1200" u="sng" dirty="0">
                <a:solidFill>
                  <a:schemeClr val="dk1"/>
                </a:solidFill>
                <a:latin typeface="Calibri"/>
                <a:ea typeface="Calibri"/>
                <a:cs typeface="Calibri"/>
                <a:sym typeface="Calibri"/>
              </a:rPr>
              <a:t>au-dessus de tout</a:t>
            </a:r>
            <a:r>
              <a:rPr lang="en" sz="1200" dirty="0">
                <a:solidFill>
                  <a:schemeClr val="dk1"/>
                </a:solidFill>
                <a:latin typeface="Calibri"/>
                <a:ea typeface="Calibri"/>
                <a:cs typeface="Calibri"/>
                <a:sym typeface="Calibri"/>
              </a:rPr>
              <a:t>, mais elle est invisible. Elle </a:t>
            </a:r>
            <a:r>
              <a:rPr lang="en" sz="1200" u="sng" dirty="0">
                <a:solidFill>
                  <a:schemeClr val="dk1"/>
                </a:solidFill>
                <a:latin typeface="Calibri"/>
                <a:ea typeface="Calibri"/>
                <a:cs typeface="Calibri"/>
                <a:sym typeface="Calibri"/>
              </a:rPr>
              <a:t>chapeaute les 3 sphères</a:t>
            </a:r>
            <a:r>
              <a:rPr lang="en" sz="1200" dirty="0">
                <a:solidFill>
                  <a:schemeClr val="dk1"/>
                </a:solidFill>
                <a:latin typeface="Calibri"/>
                <a:ea typeface="Calibri"/>
                <a:cs typeface="Calibri"/>
                <a:sym typeface="Calibri"/>
              </a:rPr>
              <a:t> </a:t>
            </a:r>
            <a:r>
              <a:rPr lang="fr-CA" sz="1200" dirty="0">
                <a:solidFill>
                  <a:schemeClr val="dk1"/>
                </a:solidFill>
                <a:latin typeface="Calibri"/>
                <a:ea typeface="Calibri"/>
                <a:cs typeface="Calibri"/>
                <a:sym typeface="Calibri"/>
              </a:rPr>
              <a:t>qui viennent d’être présentées</a:t>
            </a:r>
            <a:r>
              <a:rPr lang="en" sz="1200" dirty="0">
                <a:solidFill>
                  <a:schemeClr val="dk1"/>
                </a:solidFill>
                <a:latin typeface="Calibri"/>
                <a:ea typeface="Calibri"/>
                <a:cs typeface="Calibri"/>
                <a:sym typeface="Calibri"/>
              </a:rPr>
              <a:t>. En effet, je comprends pourquoi je communique (utilisation), je comprends comment je communique (forme) et je comprends le contenu de ce que je communique (contenu). Donc, je comprends les mots, les phrases, les discours, etc.</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16bab2c6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16bab2c6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u="sng" dirty="0"/>
              <a:t>À l’intention des coordonnateurs:</a:t>
            </a:r>
          </a:p>
          <a:p>
            <a:pPr marL="0" lvl="0" indent="0" algn="l" rtl="0">
              <a:spcBef>
                <a:spcPts val="0"/>
              </a:spcBef>
              <a:spcAft>
                <a:spcPts val="0"/>
              </a:spcAft>
              <a:buNone/>
            </a:pPr>
            <a:r>
              <a:rPr lang="en" dirty="0">
                <a:solidFill>
                  <a:schemeClr val="dk1"/>
                </a:solidFill>
              </a:rPr>
              <a:t>- </a:t>
            </a:r>
            <a:r>
              <a:rPr lang="fr-CA" dirty="0">
                <a:solidFill>
                  <a:schemeClr val="dk1"/>
                </a:solidFill>
              </a:rPr>
              <a:t>Faire jouer la capsule vidéo de Léo qui présente les impacts des difficultés langagières. METTRE URL</a:t>
            </a:r>
            <a:endParaRPr lang="en"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665a7fa3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665a7fa3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u="sng" dirty="0"/>
              <a:t>À l’intention des coordonnateurs:</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CA" dirty="0">
                <a:solidFill>
                  <a:schemeClr val="dk1"/>
                </a:solidFill>
              </a:rPr>
              <a:t>Demander à l’auditoire de parler des impacts qu’ils ont observés dans la vidéo.</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CA" dirty="0">
                <a:solidFill>
                  <a:schemeClr val="dk1"/>
                </a:solidFill>
              </a:rPr>
              <a:t>Voici de l’information supplémentaire à leur fournir pour les soutenir.</a:t>
            </a:r>
          </a:p>
          <a:p>
            <a:pPr marL="457200" lvl="0" indent="-317500" algn="l" rtl="0">
              <a:spcBef>
                <a:spcPts val="0"/>
              </a:spcBef>
              <a:spcAft>
                <a:spcPts val="0"/>
              </a:spcAft>
              <a:buSzPts val="1400"/>
              <a:buChar char="●"/>
            </a:pPr>
            <a:r>
              <a:rPr lang="en" b="1" dirty="0"/>
              <a:t>Apprentissages:</a:t>
            </a:r>
            <a:r>
              <a:rPr lang="en" dirty="0"/>
              <a:t> Léo a de la difficulté à apprendre les nouvelles chansons thématiques du camp. </a:t>
            </a:r>
            <a:r>
              <a:rPr lang="fr-CA" dirty="0"/>
              <a:t>De la même manière, il est fort probable qu’il ait</a:t>
            </a:r>
            <a:r>
              <a:rPr lang="en" dirty="0"/>
              <a:t> de la difficulté dans </a:t>
            </a:r>
            <a:r>
              <a:rPr lang="fr-CA" dirty="0"/>
              <a:t>s</a:t>
            </a:r>
            <a:r>
              <a:rPr lang="en" dirty="0"/>
              <a:t>es apprentissages à l’école.</a:t>
            </a:r>
            <a:endParaRPr dirty="0"/>
          </a:p>
          <a:p>
            <a:pPr marL="457200" lvl="0" indent="-317500" algn="l" rtl="0">
              <a:spcBef>
                <a:spcPts val="0"/>
              </a:spcBef>
              <a:spcAft>
                <a:spcPts val="0"/>
              </a:spcAft>
              <a:buSzPts val="1400"/>
              <a:buChar char="●"/>
            </a:pPr>
            <a:r>
              <a:rPr lang="en" b="1" dirty="0"/>
              <a:t>Relations sociales: </a:t>
            </a:r>
            <a:r>
              <a:rPr lang="en" dirty="0"/>
              <a:t>Léo a de la difficulté à entrer en relation avec les autres (p.ex: le matin </a:t>
            </a:r>
            <a:r>
              <a:rPr lang="fr-CA" dirty="0"/>
              <a:t>à son arrivée et </a:t>
            </a:r>
            <a:r>
              <a:rPr lang="en" dirty="0"/>
              <a:t>au diner), soit parce qu’il ne se fait pas comprendre, parce qu’il a de la difficulté à s’exprimer ou qu’il ne comprend pas toutes les règles sociales pour interagir avec les autres.</a:t>
            </a:r>
            <a:endParaRPr dirty="0"/>
          </a:p>
          <a:p>
            <a:pPr marL="457200" lvl="0" indent="-317500" algn="l" rtl="0">
              <a:spcBef>
                <a:spcPts val="0"/>
              </a:spcBef>
              <a:spcAft>
                <a:spcPts val="0"/>
              </a:spcAft>
              <a:buSzPts val="1400"/>
              <a:buChar char="●"/>
            </a:pPr>
            <a:r>
              <a:rPr lang="en" b="1" dirty="0"/>
              <a:t>Estime de soi:</a:t>
            </a:r>
            <a:r>
              <a:rPr lang="en" dirty="0"/>
              <a:t> Léo se retire quand </a:t>
            </a:r>
            <a:r>
              <a:rPr lang="fr-CA" dirty="0"/>
              <a:t>s</a:t>
            </a:r>
            <a:r>
              <a:rPr lang="en" dirty="0"/>
              <a:t>es amis ne l’intègrent pas dans leur conversation. </a:t>
            </a:r>
            <a:r>
              <a:rPr lang="fr-CA" dirty="0"/>
              <a:t>Au même titre,</a:t>
            </a:r>
            <a:r>
              <a:rPr lang="en" dirty="0"/>
              <a:t> </a:t>
            </a:r>
            <a:r>
              <a:rPr lang="fr-CA" dirty="0"/>
              <a:t>l</a:t>
            </a:r>
            <a:r>
              <a:rPr lang="en" dirty="0"/>
              <a:t>orsqu’il oublie son texte pour </a:t>
            </a:r>
            <a:r>
              <a:rPr lang="fr-CA" dirty="0"/>
              <a:t>le spectacle de fin d’année</a:t>
            </a:r>
            <a:r>
              <a:rPr lang="en" dirty="0"/>
              <a:t>, il a peur que les amis rient de lui, ce qui peut avoir un impact sur son estime.</a:t>
            </a:r>
            <a:endParaRPr dirty="0"/>
          </a:p>
          <a:p>
            <a:pPr marL="457200" lvl="0" indent="-317500" algn="l" rtl="0">
              <a:spcBef>
                <a:spcPts val="0"/>
              </a:spcBef>
              <a:spcAft>
                <a:spcPts val="0"/>
              </a:spcAft>
              <a:buSzPts val="1400"/>
              <a:buChar char="●"/>
            </a:pPr>
            <a:r>
              <a:rPr lang="en" b="1" dirty="0"/>
              <a:t>Gestion des émotions: </a:t>
            </a:r>
            <a:r>
              <a:rPr lang="fr-CA" b="0" dirty="0"/>
              <a:t>Léo vit plus </a:t>
            </a:r>
            <a:r>
              <a:rPr lang="en" dirty="0"/>
              <a:t>de frustrations, </a:t>
            </a:r>
            <a:r>
              <a:rPr lang="en" dirty="0" err="1"/>
              <a:t>mais</a:t>
            </a:r>
            <a:r>
              <a:rPr lang="en" dirty="0"/>
              <a:t> </a:t>
            </a:r>
            <a:r>
              <a:rPr lang="en" dirty="0" err="1"/>
              <a:t>il</a:t>
            </a:r>
            <a:r>
              <a:rPr lang="en" dirty="0"/>
              <a:t> </a:t>
            </a:r>
            <a:r>
              <a:rPr lang="en" dirty="0" err="1"/>
              <a:t>est</a:t>
            </a:r>
            <a:r>
              <a:rPr lang="en" dirty="0"/>
              <a:t> difficile pour </a:t>
            </a:r>
            <a:r>
              <a:rPr lang="en" dirty="0" err="1"/>
              <a:t>lui</a:t>
            </a:r>
            <a:r>
              <a:rPr lang="en" dirty="0"/>
              <a:t> de </a:t>
            </a:r>
            <a:r>
              <a:rPr lang="en" dirty="0" err="1"/>
              <a:t>mettre</a:t>
            </a:r>
            <a:r>
              <a:rPr lang="en" dirty="0"/>
              <a:t> des mots sur </a:t>
            </a:r>
            <a:r>
              <a:rPr lang="en" dirty="0" err="1"/>
              <a:t>ce</a:t>
            </a:r>
            <a:r>
              <a:rPr lang="en" dirty="0"/>
              <a:t> </a:t>
            </a:r>
            <a:r>
              <a:rPr lang="en" dirty="0" err="1"/>
              <a:t>qu’il</a:t>
            </a:r>
            <a:r>
              <a:rPr lang="en" dirty="0"/>
              <a:t> vit. Il</a:t>
            </a:r>
            <a:r>
              <a:rPr lang="fr-CA" dirty="0"/>
              <a:t> a ainsi de la difficulté à gérer ses émotions (</a:t>
            </a:r>
            <a:r>
              <a:rPr lang="en" dirty="0"/>
              <a:t>ex: au service de garde le matin, </a:t>
            </a:r>
            <a:r>
              <a:rPr lang="fr-CA" dirty="0"/>
              <a:t>il </a:t>
            </a:r>
            <a:r>
              <a:rPr lang="en" dirty="0"/>
              <a:t>est anxieux et perd ses repères).</a:t>
            </a:r>
            <a:endParaRPr dirty="0"/>
          </a:p>
          <a:p>
            <a:pPr marL="457200" lvl="0" indent="-317500" algn="l" rtl="0">
              <a:spcBef>
                <a:spcPts val="0"/>
              </a:spcBef>
              <a:spcAft>
                <a:spcPts val="0"/>
              </a:spcAft>
              <a:buSzPts val="1400"/>
              <a:buChar char="●"/>
            </a:pPr>
            <a:r>
              <a:rPr lang="en" b="1" dirty="0"/>
              <a:t>Fatigue: </a:t>
            </a:r>
            <a:r>
              <a:rPr lang="fr-CA" b="0" dirty="0"/>
              <a:t>Ses difficultés </a:t>
            </a:r>
            <a:r>
              <a:rPr lang="en" dirty="0"/>
              <a:t>lui demande</a:t>
            </a:r>
            <a:r>
              <a:rPr lang="fr-CA" dirty="0"/>
              <a:t>nt</a:t>
            </a:r>
            <a:r>
              <a:rPr lang="en" dirty="0"/>
              <a:t> plus d’efforts pour communiquer et comprendre </a:t>
            </a:r>
            <a:r>
              <a:rPr lang="fr-CA" dirty="0"/>
              <a:t>quotidiennement, ce qui peut augmenter la fatigue.</a:t>
            </a:r>
            <a:endParaRPr dirty="0"/>
          </a:p>
          <a:p>
            <a:pPr marL="457200" lvl="0" indent="-317500" algn="l" rtl="0">
              <a:spcBef>
                <a:spcPts val="0"/>
              </a:spcBef>
              <a:spcAft>
                <a:spcPts val="0"/>
              </a:spcAft>
              <a:buClr>
                <a:schemeClr val="dk1"/>
              </a:buClr>
              <a:buSzPts val="1400"/>
              <a:buChar char="●"/>
            </a:pPr>
            <a:r>
              <a:rPr lang="en" b="1" dirty="0">
                <a:solidFill>
                  <a:schemeClr val="dk1"/>
                </a:solidFill>
              </a:rPr>
              <a:t>Comportemental: </a:t>
            </a:r>
            <a:r>
              <a:rPr lang="fr-CA" sz="1100" b="0" i="0" u="none" strike="noStrike" cap="none" dirty="0">
                <a:solidFill>
                  <a:srgbClr val="000000"/>
                </a:solidFill>
                <a:effectLst/>
                <a:latin typeface="Arial"/>
                <a:ea typeface="Arial"/>
                <a:cs typeface="Arial"/>
                <a:sym typeface="Arial"/>
              </a:rPr>
              <a:t>Nous avons vu, dans la capsule, que les difficultés langagières de Léo peuvent expliquer certains comportements adoptés par celui-ci. Les difficultés à comprendre ce que les autres s’attendent de lui, à mettre des mots sur ses opinions et à exprimer ses émotions peuvent être interprétés comme des difficultés de comportements. </a:t>
            </a:r>
            <a:r>
              <a:rPr lang="en" dirty="0">
                <a:solidFill>
                  <a:schemeClr val="dk1"/>
                </a:solidFill>
              </a:rPr>
              <a:t>Par exemple, lorsque Léo se met à parler pendant que la monitrice explique les consignes, c’est parce qu’il ne comprend pas et non puisqu’il veut être turbulent.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ad290a89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ad290a89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u="sng" dirty="0"/>
              <a:t>À l’intention des coordonnateurs:</a:t>
            </a:r>
          </a:p>
          <a:p>
            <a:pPr marL="171450" lvl="0" indent="-171450" algn="l" rtl="0">
              <a:spcBef>
                <a:spcPts val="0"/>
              </a:spcBef>
              <a:spcAft>
                <a:spcPts val="0"/>
              </a:spcAft>
              <a:buFontTx/>
              <a:buChar char="-"/>
            </a:pPr>
            <a:r>
              <a:rPr lang="en" dirty="0"/>
              <a:t>N’importe quel enfant de votre groupe peut présenter des difficultés langagières, et ce n’est pas quelque chose de visible. </a:t>
            </a:r>
          </a:p>
          <a:p>
            <a:pPr marL="171450" lvl="0" indent="-171450" algn="l" rtl="0">
              <a:spcBef>
                <a:spcPts val="0"/>
              </a:spcBef>
              <a:spcAft>
                <a:spcPts val="0"/>
              </a:spcAft>
              <a:buFontTx/>
              <a:buChar char="-"/>
            </a:pPr>
            <a:r>
              <a:rPr lang="en" dirty="0"/>
              <a:t>Différents profils possibles</a:t>
            </a:r>
          </a:p>
          <a:p>
            <a:pPr marL="628650" lvl="1" indent="-171450" algn="l" rtl="0">
              <a:spcBef>
                <a:spcPts val="0"/>
              </a:spcBef>
              <a:spcAft>
                <a:spcPts val="0"/>
              </a:spcAft>
              <a:buFontTx/>
              <a:buChar char="-"/>
            </a:pPr>
            <a:r>
              <a:rPr lang="en" dirty="0"/>
              <a:t>Atteinte unique du </a:t>
            </a:r>
            <a:r>
              <a:rPr lang="fr-CA" dirty="0"/>
              <a:t>langage</a:t>
            </a:r>
          </a:p>
          <a:p>
            <a:pPr marL="628650" lvl="1" indent="-171450" algn="l" rtl="0">
              <a:spcBef>
                <a:spcPts val="0"/>
              </a:spcBef>
              <a:spcAft>
                <a:spcPts val="0"/>
              </a:spcAft>
              <a:buFontTx/>
              <a:buChar char="-"/>
            </a:pPr>
            <a:r>
              <a:rPr lang="fr-CA" dirty="0"/>
              <a:t>Atteinte du langage associée à différentes conditions (déficience auditive, trouble du spectre de l’autisme, déficience intellectuelle, trouble déficitaire de l’attention avec ou sans hyperactivité(TDAH))</a:t>
            </a:r>
          </a:p>
          <a:p>
            <a:pPr marL="628650" lvl="1" indent="-171450" algn="l" rtl="0">
              <a:spcBef>
                <a:spcPts val="0"/>
              </a:spcBef>
              <a:spcAft>
                <a:spcPts val="0"/>
              </a:spcAft>
              <a:buFontTx/>
              <a:buChar char="-"/>
            </a:pPr>
            <a:r>
              <a:rPr lang="fr-CA" dirty="0"/>
              <a:t>Allophones (enfant dont la langue maternelle est une langue étrangère, il est donc en apprentissage de la langue)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ae6e21337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5ae6e2133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 u="sng" dirty="0"/>
              <a:t>À l’intention des coordonnateurs:</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 u="none" dirty="0"/>
              <a:t>Les enfants allophones sont en apprentissage de la langue. Il faut </a:t>
            </a:r>
            <a:r>
              <a:rPr lang="fr-CA" u="none" dirty="0"/>
              <a:t>leur laisser le temps pour l’apprendre. Ils ont peu de mots pour s’exprimer.</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CA" u="none" dirty="0"/>
              <a:t>Ils peuvent très bien parler et comprendre leur langue maternelle: accordez-y de l’importance! Vous pouvez même apprendre les salutations dans la langue maternelle de l’enfant!</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CA" u="none" dirty="0"/>
              <a:t>Les stratégies présentées plus loin demeurent les mêmes, que l’enfant ait des difficultés de communication associée ou non à l’apprentissage de la langue.</a:t>
            </a:r>
            <a:endParaRPr lang="en" u="non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6"/>
        <p:cNvGrpSpPr/>
        <p:nvPr/>
      </p:nvGrpSpPr>
      <p:grpSpPr>
        <a:xfrm>
          <a:off x="0" y="0"/>
          <a:ext cx="0" cy="0"/>
          <a:chOff x="0" y="0"/>
          <a:chExt cx="0" cy="0"/>
        </a:xfrm>
      </p:grpSpPr>
      <p:sp>
        <p:nvSpPr>
          <p:cNvPr id="27" name="Google Shape;27;p3"/>
          <p:cNvSpPr/>
          <p:nvPr/>
        </p:nvSpPr>
        <p:spPr>
          <a:xfrm>
            <a:off x="3058200" y="-2954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ctrTitle"/>
          </p:nvPr>
        </p:nvSpPr>
        <p:spPr>
          <a:xfrm>
            <a:off x="1773750" y="2421550"/>
            <a:ext cx="55965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9" name="Google Shape;29;p3"/>
          <p:cNvSpPr txBox="1">
            <a:spLocks noGrp="1"/>
          </p:cNvSpPr>
          <p:nvPr>
            <p:ph type="subTitle" idx="1"/>
          </p:nvPr>
        </p:nvSpPr>
        <p:spPr>
          <a:xfrm>
            <a:off x="1773750" y="3449654"/>
            <a:ext cx="5596500" cy="784800"/>
          </a:xfrm>
          <a:prstGeom prst="rect">
            <a:avLst/>
          </a:prstGeom>
        </p:spPr>
        <p:txBody>
          <a:bodyPr spcFirstLastPara="1" wrap="square" lIns="91425" tIns="91425" rIns="91425" bIns="91425" anchor="t" anchorCtr="0"/>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3000" b="1">
                <a:solidFill>
                  <a:srgbClr val="A1BECC"/>
                </a:solidFill>
              </a:defRPr>
            </a:lvl2pPr>
            <a:lvl3pPr lvl="2" algn="ctr" rtl="0">
              <a:spcBef>
                <a:spcPts val="0"/>
              </a:spcBef>
              <a:spcAft>
                <a:spcPts val="0"/>
              </a:spcAft>
              <a:buClr>
                <a:srgbClr val="A1BECC"/>
              </a:buClr>
              <a:buSzPts val="3000"/>
              <a:buNone/>
              <a:defRPr sz="3000" b="1">
                <a:solidFill>
                  <a:srgbClr val="A1BECC"/>
                </a:solidFill>
              </a:defRPr>
            </a:lvl3pPr>
            <a:lvl4pPr lvl="3" algn="ctr" rtl="0">
              <a:spcBef>
                <a:spcPts val="0"/>
              </a:spcBef>
              <a:spcAft>
                <a:spcPts val="0"/>
              </a:spcAft>
              <a:buClr>
                <a:srgbClr val="A1BECC"/>
              </a:buClr>
              <a:buSzPts val="3000"/>
              <a:buNone/>
              <a:defRPr sz="3000" b="1">
                <a:solidFill>
                  <a:srgbClr val="A1BECC"/>
                </a:solidFill>
              </a:defRPr>
            </a:lvl4pPr>
            <a:lvl5pPr lvl="4" algn="ctr" rtl="0">
              <a:spcBef>
                <a:spcPts val="0"/>
              </a:spcBef>
              <a:spcAft>
                <a:spcPts val="0"/>
              </a:spcAft>
              <a:buClr>
                <a:srgbClr val="A1BECC"/>
              </a:buClr>
              <a:buSzPts val="3000"/>
              <a:buNone/>
              <a:defRPr sz="3000" b="1">
                <a:solidFill>
                  <a:srgbClr val="A1BECC"/>
                </a:solidFill>
              </a:defRPr>
            </a:lvl5pPr>
            <a:lvl6pPr lvl="5" algn="ctr" rtl="0">
              <a:spcBef>
                <a:spcPts val="0"/>
              </a:spcBef>
              <a:spcAft>
                <a:spcPts val="0"/>
              </a:spcAft>
              <a:buClr>
                <a:srgbClr val="A1BECC"/>
              </a:buClr>
              <a:buSzPts val="3000"/>
              <a:buNone/>
              <a:defRPr sz="3000" b="1">
                <a:solidFill>
                  <a:srgbClr val="A1BECC"/>
                </a:solidFill>
              </a:defRPr>
            </a:lvl6pPr>
            <a:lvl7pPr lvl="6" algn="ctr" rtl="0">
              <a:spcBef>
                <a:spcPts val="0"/>
              </a:spcBef>
              <a:spcAft>
                <a:spcPts val="0"/>
              </a:spcAft>
              <a:buClr>
                <a:srgbClr val="A1BECC"/>
              </a:buClr>
              <a:buSzPts val="3000"/>
              <a:buNone/>
              <a:defRPr sz="3000" b="1">
                <a:solidFill>
                  <a:srgbClr val="A1BECC"/>
                </a:solidFill>
              </a:defRPr>
            </a:lvl7pPr>
            <a:lvl8pPr lvl="7" algn="ctr" rtl="0">
              <a:spcBef>
                <a:spcPts val="0"/>
              </a:spcBef>
              <a:spcAft>
                <a:spcPts val="0"/>
              </a:spcAft>
              <a:buClr>
                <a:srgbClr val="A1BECC"/>
              </a:buClr>
              <a:buSzPts val="3000"/>
              <a:buNone/>
              <a:defRPr sz="3000" b="1">
                <a:solidFill>
                  <a:srgbClr val="A1BECC"/>
                </a:solidFill>
              </a:defRPr>
            </a:lvl8pPr>
            <a:lvl9pPr lvl="8" algn="ctr" rtl="0">
              <a:spcBef>
                <a:spcPts val="0"/>
              </a:spcBef>
              <a:spcAft>
                <a:spcPts val="0"/>
              </a:spcAft>
              <a:buClr>
                <a:srgbClr val="A1BECC"/>
              </a:buClr>
              <a:buSzPts val="3000"/>
              <a:buNone/>
              <a:defRPr sz="3000" b="1">
                <a:solidFill>
                  <a:srgbClr val="A1BECC"/>
                </a:solidFill>
              </a:defRPr>
            </a:lvl9pPr>
          </a:lstStyle>
          <a:p>
            <a:endParaRPr/>
          </a:p>
        </p:txBody>
      </p:sp>
      <p:sp>
        <p:nvSpPr>
          <p:cNvPr id="30" name="Google Shape;30;p3"/>
          <p:cNvSpPr/>
          <p:nvPr/>
        </p:nvSpPr>
        <p:spPr>
          <a:xfrm>
            <a:off x="1414538" y="3988225"/>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7630150" y="2469625"/>
            <a:ext cx="2347200" cy="2347200"/>
          </a:xfrm>
          <a:prstGeom prst="donut">
            <a:avLst>
              <a:gd name="adj" fmla="val 29778"/>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76550" y="1139200"/>
            <a:ext cx="978600" cy="978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7240275" y="4662700"/>
            <a:ext cx="657600" cy="6576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31175" y="-571700"/>
            <a:ext cx="2284200" cy="2284200"/>
          </a:xfrm>
          <a:prstGeom prst="donut">
            <a:avLst>
              <a:gd name="adj" fmla="val 11909"/>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7507625" y="917475"/>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065925" y="-295450"/>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417200" y="20526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46046" y="33655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7072325" y="4494725"/>
            <a:ext cx="993600" cy="9933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370250" y="780100"/>
            <a:ext cx="932400" cy="9324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80500" y="3300000"/>
            <a:ext cx="586800" cy="586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733375" y="467300"/>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98175" y="-204700"/>
            <a:ext cx="1550100" cy="15501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6"/>
        <p:cNvGrpSpPr/>
        <p:nvPr/>
      </p:nvGrpSpPr>
      <p:grpSpPr>
        <a:xfrm>
          <a:off x="0" y="0"/>
          <a:ext cx="0" cy="0"/>
          <a:chOff x="0" y="0"/>
          <a:chExt cx="0" cy="0"/>
        </a:xfrm>
      </p:grpSpPr>
      <p:sp>
        <p:nvSpPr>
          <p:cNvPr id="47" name="Google Shape;47;p4"/>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334450" y="4139625"/>
            <a:ext cx="424800" cy="42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308288" y="-1078650"/>
            <a:ext cx="2347200" cy="2347200"/>
          </a:xfrm>
          <a:prstGeom prst="donut">
            <a:avLst>
              <a:gd name="adj" fmla="val 17100"/>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047750" y="805125"/>
            <a:ext cx="1048500" cy="10485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txBox="1">
            <a:spLocks noGrp="1"/>
          </p:cNvSpPr>
          <p:nvPr>
            <p:ph type="body" idx="1"/>
          </p:nvPr>
        </p:nvSpPr>
        <p:spPr>
          <a:xfrm>
            <a:off x="1880850" y="1920300"/>
            <a:ext cx="5382300" cy="2079600"/>
          </a:xfrm>
          <a:prstGeom prst="rect">
            <a:avLst/>
          </a:prstGeom>
        </p:spPr>
        <p:txBody>
          <a:bodyPr spcFirstLastPara="1" wrap="square" lIns="91425" tIns="91425" rIns="91425" bIns="91425" anchor="t" anchorCtr="0"/>
          <a:lstStyle>
            <a:lvl1pPr marL="457200" lvl="0" indent="-381000" algn="ctr" rtl="0">
              <a:spcBef>
                <a:spcPts val="600"/>
              </a:spcBef>
              <a:spcAft>
                <a:spcPts val="0"/>
              </a:spcAft>
              <a:buSzPts val="24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52" name="Google Shape;52;p4"/>
          <p:cNvSpPr txBox="1"/>
          <p:nvPr/>
        </p:nvSpPr>
        <p:spPr>
          <a:xfrm>
            <a:off x="3593400" y="781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FFFFF"/>
                </a:solidFill>
                <a:latin typeface="Nixie One"/>
                <a:ea typeface="Nixie One"/>
                <a:cs typeface="Nixie One"/>
                <a:sym typeface="Nixie One"/>
              </a:rPr>
              <a:t>“</a:t>
            </a:r>
            <a:endParaRPr sz="9600">
              <a:solidFill>
                <a:srgbClr val="FFFFFF"/>
              </a:solidFill>
              <a:latin typeface="Nixie One"/>
              <a:ea typeface="Nixie One"/>
              <a:cs typeface="Nixie One"/>
              <a:sym typeface="Nixie One"/>
            </a:endParaRPr>
          </a:p>
        </p:txBody>
      </p:sp>
      <p:sp>
        <p:nvSpPr>
          <p:cNvPr id="53" name="Google Shape;53;p4"/>
          <p:cNvSpPr/>
          <p:nvPr/>
        </p:nvSpPr>
        <p:spPr>
          <a:xfrm>
            <a:off x="229225" y="2988350"/>
            <a:ext cx="802800" cy="803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442225" y="3999900"/>
            <a:ext cx="1695900" cy="1695900"/>
          </a:xfrm>
          <a:prstGeom prst="donut">
            <a:avLst>
              <a:gd name="adj" fmla="val 1008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1334025" y="-231725"/>
            <a:ext cx="1666800" cy="1666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50525" y="710300"/>
            <a:ext cx="481500" cy="481800"/>
          </a:xfrm>
          <a:prstGeom prst="donut">
            <a:avLst>
              <a:gd name="adj" fmla="val 3727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1032025" y="37914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1217050" y="1311325"/>
            <a:ext cx="304800" cy="304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7744475" y="1473300"/>
            <a:ext cx="1048500" cy="1048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050675" y="2042175"/>
            <a:ext cx="1520100" cy="1520100"/>
          </a:xfrm>
          <a:prstGeom prst="donut">
            <a:avLst>
              <a:gd name="adj" fmla="val 5022"/>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7969775" y="3713850"/>
            <a:ext cx="597900" cy="598200"/>
          </a:xfrm>
          <a:prstGeom prst="donut">
            <a:avLst>
              <a:gd name="adj" fmla="val 43984"/>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8608775" y="1192100"/>
            <a:ext cx="184200" cy="1842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column + image">
  <p:cSld name="TITLE_AND_BODY_1">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836600" y="179825"/>
            <a:ext cx="978600" cy="9786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1485375" y="4559750"/>
            <a:ext cx="361500" cy="3615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1550150"/>
            <a:ext cx="2560500" cy="3375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49" y="1550150"/>
            <a:ext cx="2560500" cy="3375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9" name="Google Shape;99;p7"/>
          <p:cNvSpPr/>
          <p:nvPr/>
        </p:nvSpPr>
        <p:spPr>
          <a:xfrm>
            <a:off x="-358950" y="2194400"/>
            <a:ext cx="2347200" cy="23472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98450" y="-321125"/>
            <a:ext cx="978600" cy="9786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177051" y="657475"/>
            <a:ext cx="846900" cy="8469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153675" y="4799600"/>
            <a:ext cx="550500" cy="5505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7515500" y="-72500"/>
            <a:ext cx="397500" cy="3975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8097900" y="167450"/>
            <a:ext cx="741600" cy="7416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05625" y="2347725"/>
            <a:ext cx="2040600" cy="2040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532600" y="911950"/>
            <a:ext cx="542700" cy="5427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5"/>
        <p:cNvGrpSpPr/>
        <p:nvPr/>
      </p:nvGrpSpPr>
      <p:grpSpPr>
        <a:xfrm>
          <a:off x="0" y="0"/>
          <a:ext cx="0" cy="0"/>
          <a:chOff x="0" y="0"/>
          <a:chExt cx="0" cy="0"/>
        </a:xfrm>
      </p:grpSpPr>
      <p:sp>
        <p:nvSpPr>
          <p:cNvPr id="116" name="Google Shape;116;p8"/>
          <p:cNvSpPr/>
          <p:nvPr/>
        </p:nvSpPr>
        <p:spPr>
          <a:xfrm>
            <a:off x="8638525" y="14726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2935875" y="1550150"/>
            <a:ext cx="1700400" cy="33756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19" name="Google Shape;119;p8"/>
          <p:cNvSpPr txBox="1">
            <a:spLocks noGrp="1"/>
          </p:cNvSpPr>
          <p:nvPr>
            <p:ph type="body" idx="2"/>
          </p:nvPr>
        </p:nvSpPr>
        <p:spPr>
          <a:xfrm>
            <a:off x="4723373" y="1550150"/>
            <a:ext cx="1700400" cy="33756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0" name="Google Shape;120;p8"/>
          <p:cNvSpPr txBox="1">
            <a:spLocks noGrp="1"/>
          </p:cNvSpPr>
          <p:nvPr>
            <p:ph type="body" idx="3"/>
          </p:nvPr>
        </p:nvSpPr>
        <p:spPr>
          <a:xfrm>
            <a:off x="6510871" y="1550150"/>
            <a:ext cx="1700400" cy="33756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1" name="Google Shape;121;p8"/>
          <p:cNvSpPr/>
          <p:nvPr/>
        </p:nvSpPr>
        <p:spPr>
          <a:xfrm>
            <a:off x="1016475" y="2981600"/>
            <a:ext cx="440400" cy="4404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68725" y="3346150"/>
            <a:ext cx="819600" cy="819600"/>
          </a:xfrm>
          <a:prstGeom prst="ellipse">
            <a:avLst/>
          </a:prstGeom>
          <a:noFill/>
          <a:ln w="9525" cap="flat" cmpd="sng">
            <a:solidFill>
              <a:srgbClr val="00D1C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361475" y="140725"/>
            <a:ext cx="862800" cy="863400"/>
          </a:xfrm>
          <a:prstGeom prst="donut">
            <a:avLst>
              <a:gd name="adj" fmla="val 43200"/>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438125" y="3422000"/>
            <a:ext cx="1062000" cy="1062000"/>
          </a:xfrm>
          <a:prstGeom prst="donut">
            <a:avLst>
              <a:gd name="adj" fmla="val 990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059425" y="1112475"/>
            <a:ext cx="304800" cy="304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8723500" y="27022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8546800" y="608625"/>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8211275" y="1152650"/>
            <a:ext cx="397500" cy="3975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7599600" y="-27525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9033775" y="1867850"/>
            <a:ext cx="188100" cy="1881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480225" y="243625"/>
            <a:ext cx="2347200" cy="2347200"/>
          </a:xfrm>
          <a:prstGeom prst="donut">
            <a:avLst>
              <a:gd name="adj" fmla="val 2109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1016475" y="4091700"/>
            <a:ext cx="1207800" cy="120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204075" y="927925"/>
            <a:ext cx="978600" cy="9786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280688" y="366915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246046" y="32131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71500" y="3038600"/>
            <a:ext cx="804900" cy="8049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280700" y="1608475"/>
            <a:ext cx="1043400" cy="1044000"/>
          </a:xfrm>
          <a:prstGeom prst="donut">
            <a:avLst>
              <a:gd name="adj" fmla="val 4320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1640475" y="-201875"/>
            <a:ext cx="750300" cy="7503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480225" y="243625"/>
            <a:ext cx="2347200" cy="2347200"/>
          </a:xfrm>
          <a:prstGeom prst="donut">
            <a:avLst>
              <a:gd name="adj" fmla="val 6129"/>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222975" y="500875"/>
            <a:ext cx="1832700" cy="1832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1280700" y="3950125"/>
            <a:ext cx="750300" cy="7503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7913000" y="60022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8703400" y="1608475"/>
            <a:ext cx="287100" cy="287100"/>
          </a:xfrm>
          <a:prstGeom prst="donut">
            <a:avLst>
              <a:gd name="adj" fmla="val 18608"/>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8809377" y="886439"/>
            <a:ext cx="416400" cy="4164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8118000" y="-244550"/>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7813725" y="3127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8646900" y="723963"/>
            <a:ext cx="741600" cy="7416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3"/>
        <p:cNvGrpSpPr/>
        <p:nvPr/>
      </p:nvGrpSpPr>
      <p:grpSpPr>
        <a:xfrm>
          <a:off x="0" y="0"/>
          <a:ext cx="0" cy="0"/>
          <a:chOff x="0" y="0"/>
          <a:chExt cx="0" cy="0"/>
        </a:xfrm>
      </p:grpSpPr>
      <p:sp>
        <p:nvSpPr>
          <p:cNvPr id="154" name="Google Shape;154;p10"/>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txBox="1">
            <a:spLocks noGrp="1"/>
          </p:cNvSpPr>
          <p:nvPr>
            <p:ph type="body" idx="1"/>
          </p:nvPr>
        </p:nvSpPr>
        <p:spPr>
          <a:xfrm>
            <a:off x="1246225" y="4177700"/>
            <a:ext cx="6651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600"/>
              <a:buNone/>
              <a:defRPr sz="1600"/>
            </a:lvl1pPr>
          </a:lstStyle>
          <a:p>
            <a:endParaRPr/>
          </a:p>
        </p:txBody>
      </p:sp>
      <p:sp>
        <p:nvSpPr>
          <p:cNvPr id="156" name="Google Shape;156;p10"/>
          <p:cNvSpPr/>
          <p:nvPr/>
        </p:nvSpPr>
        <p:spPr>
          <a:xfrm rot="10800000">
            <a:off x="8705950" y="3777263"/>
            <a:ext cx="617400" cy="6174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0"/>
          <p:cNvSpPr/>
          <p:nvPr/>
        </p:nvSpPr>
        <p:spPr>
          <a:xfrm rot="10800000">
            <a:off x="608750" y="841361"/>
            <a:ext cx="515400" cy="5154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rot="10800000">
            <a:off x="8195021" y="4553300"/>
            <a:ext cx="831600" cy="83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rot="10800000">
            <a:off x="8458384" y="4183763"/>
            <a:ext cx="210900" cy="2109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0"/>
          <p:cNvSpPr/>
          <p:nvPr/>
        </p:nvSpPr>
        <p:spPr>
          <a:xfrm rot="10800000">
            <a:off x="-153147" y="-444547"/>
            <a:ext cx="1128300" cy="1128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0"/>
          <p:cNvSpPr/>
          <p:nvPr/>
        </p:nvSpPr>
        <p:spPr>
          <a:xfrm rot="10800000">
            <a:off x="8012016" y="133391"/>
            <a:ext cx="434700" cy="4347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rot="10800000">
            <a:off x="-73577" y="841500"/>
            <a:ext cx="330900" cy="3309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p:nvPr/>
        </p:nvSpPr>
        <p:spPr>
          <a:xfrm rot="10800000">
            <a:off x="8512150" y="133404"/>
            <a:ext cx="811200" cy="8112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rot="10800000">
            <a:off x="117998" y="-173402"/>
            <a:ext cx="586200" cy="5862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rot="10800000">
            <a:off x="748825" y="4695050"/>
            <a:ext cx="345000" cy="3450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rot="10800000">
            <a:off x="-107786" y="4259033"/>
            <a:ext cx="663000" cy="6630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rot="10800000">
            <a:off x="-316662" y="3443534"/>
            <a:ext cx="506100" cy="506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rot="10800000">
            <a:off x="-226170" y="4140650"/>
            <a:ext cx="899400" cy="899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rot="10800000">
            <a:off x="8700641" y="1100250"/>
            <a:ext cx="333300" cy="3333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g"/><Relationship Id="rId5" Type="http://schemas.openxmlformats.org/officeDocument/2006/relationships/slideLayout" Target="../slideLayouts/slideLayout9.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0.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0.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46.xml"/></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notesSlide" Target="../notesSlides/notesSlide11.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slideLayout" Target="../slideLayouts/slideLayout7.xml"/><Relationship Id="rId17" Type="http://schemas.openxmlformats.org/officeDocument/2006/relationships/image" Target="../media/image14.png"/><Relationship Id="rId2" Type="http://schemas.openxmlformats.org/officeDocument/2006/relationships/tags" Target="../tags/tag51.xml"/><Relationship Id="rId16" Type="http://schemas.openxmlformats.org/officeDocument/2006/relationships/image" Target="../media/image13.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image" Target="../media/image12.jpg"/><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slideLayout" Target="../slideLayouts/slideLayout7.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83.xml"/></Relationships>
</file>

<file path=ppt/slides/_rels/slide17.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15.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5.xml"/><Relationship Id="rId5" Type="http://schemas.openxmlformats.org/officeDocument/2006/relationships/slideLayout" Target="../slideLayouts/slideLayout8.xml"/><Relationship Id="rId4" Type="http://schemas.openxmlformats.org/officeDocument/2006/relationships/tags" Target="../tags/tag87.xml"/></Relationships>
</file>

<file path=ppt/slides/_rels/slide1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16.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5.emf"/><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3.png"/><Relationship Id="rId5" Type="http://schemas.openxmlformats.org/officeDocument/2006/relationships/tags" Target="../tags/tag9.xml"/><Relationship Id="rId10" Type="http://schemas.openxmlformats.org/officeDocument/2006/relationships/image" Target="../media/image2.png"/><Relationship Id="rId4" Type="http://schemas.openxmlformats.org/officeDocument/2006/relationships/tags" Target="../tags/tag8.xml"/><Relationship Id="rId9" Type="http://schemas.openxmlformats.org/officeDocument/2006/relationships/slideLayout" Target="../slideLayouts/slideLayout3.xml"/><Relationship Id="rId1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notesSlide" Target="../notesSlides/notesSlide1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3.xml"/><Relationship Id="rId5" Type="http://schemas.openxmlformats.org/officeDocument/2006/relationships/tags" Target="../tags/tag101.xml"/><Relationship Id="rId4" Type="http://schemas.openxmlformats.org/officeDocument/2006/relationships/tags" Target="../tags/tag100.xml"/></Relationships>
</file>

<file path=ppt/slides/_rels/slide2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16.jpg"/><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07.xml"/><Relationship Id="rId7" Type="http://schemas.openxmlformats.org/officeDocument/2006/relationships/slideLayout" Target="../slideLayouts/slideLayout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image" Target="../media/image19.jpg"/><Relationship Id="rId5" Type="http://schemas.openxmlformats.org/officeDocument/2006/relationships/tags" Target="../tags/tag109.xml"/><Relationship Id="rId10" Type="http://schemas.openxmlformats.org/officeDocument/2006/relationships/image" Target="../media/image18.jpg"/><Relationship Id="rId4" Type="http://schemas.openxmlformats.org/officeDocument/2006/relationships/tags" Target="../tags/tag108.xm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22.xml"/><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17.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23.xml"/><Relationship Id="rId5" Type="http://schemas.openxmlformats.org/officeDocument/2006/relationships/slideLayout" Target="../slideLayouts/slideLayout3.xml"/><Relationship Id="rId4" Type="http://schemas.openxmlformats.org/officeDocument/2006/relationships/tags" Target="../tags/tag117.xml"/></Relationships>
</file>

<file path=ppt/slides/_rels/slide26.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19.jp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tags" Target="../tags/tag121.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24.xml"/><Relationship Id="rId7" Type="http://schemas.openxmlformats.org/officeDocument/2006/relationships/slideLayout" Target="../slideLayouts/slideLayout3.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10" Type="http://schemas.openxmlformats.org/officeDocument/2006/relationships/image" Target="../media/image18.jpg"/><Relationship Id="rId4" Type="http://schemas.openxmlformats.org/officeDocument/2006/relationships/tags" Target="../tags/tag125.xml"/><Relationship Id="rId9"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notesSlide" Target="../notesSlides/notesSlide26.xml"/><Relationship Id="rId4"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21.jpg"/><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7.jp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8.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9.jp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28.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notesSlide" Target="../notesSlides/notesSlide7.xml"/><Relationship Id="rId4" Type="http://schemas.openxmlformats.org/officeDocument/2006/relationships/tags" Target="../tags/tag35.xml"/><Relationship Id="rId9"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53208E2-6B28-0043-8E89-C70F73444217}"/>
              </a:ext>
            </a:extLst>
          </p:cNvPr>
          <p:cNvPicPr>
            <a:picLocks noChangeAspect="1"/>
          </p:cNvPicPr>
          <p:nvPr>
            <p:custDataLst>
              <p:tags r:id="rId1"/>
            </p:custDataLst>
          </p:nvPr>
        </p:nvPicPr>
        <p:blipFill>
          <a:blip r:embed="rId6"/>
          <a:stretch>
            <a:fillRect/>
          </a:stretch>
        </p:blipFill>
        <p:spPr>
          <a:xfrm>
            <a:off x="968513" y="391499"/>
            <a:ext cx="6985481" cy="3936569"/>
          </a:xfrm>
          <a:prstGeom prst="rect">
            <a:avLst/>
          </a:prstGeom>
        </p:spPr>
      </p:pic>
      <p:sp>
        <p:nvSpPr>
          <p:cNvPr id="2" name="Espace réservé du numéro de diapositive 1">
            <a:extLst>
              <a:ext uri="{FF2B5EF4-FFF2-40B4-BE49-F238E27FC236}">
                <a16:creationId xmlns:a16="http://schemas.microsoft.com/office/drawing/2014/main" id="{5714AC59-B661-D747-9A83-E3AFBBB46C60}"/>
              </a:ext>
            </a:extLst>
          </p:cNvPr>
          <p:cNvSpPr>
            <a:spLocks noGrp="1"/>
          </p:cNvSpPr>
          <p:nvPr>
            <p:ph type="sldNum" idx="12"/>
            <p:custDataLst>
              <p:tags r:id="rId2"/>
            </p:custDataLst>
          </p:nvPr>
        </p:nvSpPr>
        <p:spPr/>
        <p:txBody>
          <a:bodyPr/>
          <a:lstStyle/>
          <a:p>
            <a:pPr marL="0" lvl="0" indent="0" algn="ctr" rtl="0">
              <a:spcBef>
                <a:spcPts val="0"/>
              </a:spcBef>
              <a:spcAft>
                <a:spcPts val="0"/>
              </a:spcAft>
              <a:buNone/>
            </a:pPr>
            <a:fld id="{00000000-1234-1234-1234-123412341234}" type="slidenum">
              <a:rPr lang="fr-CA" smtClean="0"/>
              <a:t>1</a:t>
            </a:fld>
            <a:endParaRPr lang="fr-CA" dirty="0"/>
          </a:p>
        </p:txBody>
      </p:sp>
      <p:sp>
        <p:nvSpPr>
          <p:cNvPr id="5" name="Rectangle 4">
            <a:extLst>
              <a:ext uri="{FF2B5EF4-FFF2-40B4-BE49-F238E27FC236}">
                <a16:creationId xmlns:a16="http://schemas.microsoft.com/office/drawing/2014/main" id="{C5435379-EAD2-F34D-9722-C09EE86D05B9}"/>
              </a:ext>
            </a:extLst>
          </p:cNvPr>
          <p:cNvSpPr/>
          <p:nvPr>
            <p:custDataLst>
              <p:tags r:id="rId3"/>
            </p:custDataLst>
          </p:nvPr>
        </p:nvSpPr>
        <p:spPr>
          <a:xfrm>
            <a:off x="1519442" y="3298244"/>
            <a:ext cx="6105116" cy="400110"/>
          </a:xfrm>
          <a:prstGeom prst="rect">
            <a:avLst/>
          </a:prstGeom>
        </p:spPr>
        <p:txBody>
          <a:bodyPr wrap="square">
            <a:spAutoFit/>
          </a:bodyPr>
          <a:lstStyle/>
          <a:p>
            <a:pPr algn="ctr"/>
            <a:r>
              <a:rPr lang="en" sz="2000" dirty="0">
                <a:solidFill>
                  <a:srgbClr val="617A86"/>
                </a:solidFill>
                <a:latin typeface="Nixie One"/>
                <a:sym typeface="Nixie One"/>
              </a:rPr>
              <a:t>Une formation pour les intervenants en loisirs</a:t>
            </a:r>
            <a:endParaRPr lang="fr-FR" sz="1000" dirty="0"/>
          </a:p>
        </p:txBody>
      </p:sp>
      <p:sp>
        <p:nvSpPr>
          <p:cNvPr id="6" name="ZoneTexte 5">
            <a:extLst>
              <a:ext uri="{FF2B5EF4-FFF2-40B4-BE49-F238E27FC236}">
                <a16:creationId xmlns:a16="http://schemas.microsoft.com/office/drawing/2014/main" id="{90336D24-6CEE-7545-8D3A-ADC0CAF57B60}"/>
              </a:ext>
            </a:extLst>
          </p:cNvPr>
          <p:cNvSpPr txBox="1"/>
          <p:nvPr>
            <p:custDataLst>
              <p:tags r:id="rId4"/>
            </p:custDataLst>
          </p:nvPr>
        </p:nvSpPr>
        <p:spPr>
          <a:xfrm>
            <a:off x="968513" y="4309014"/>
            <a:ext cx="7485073" cy="461665"/>
          </a:xfrm>
          <a:prstGeom prst="rect">
            <a:avLst/>
          </a:prstGeom>
          <a:noFill/>
        </p:spPr>
        <p:txBody>
          <a:bodyPr wrap="square" rtlCol="0">
            <a:spAutoFit/>
          </a:bodyPr>
          <a:lstStyle/>
          <a:p>
            <a:pPr algn="ctr"/>
            <a:r>
              <a:rPr lang="fr-FR" sz="1200" dirty="0">
                <a:solidFill>
                  <a:srgbClr val="617A86"/>
                </a:solidFill>
                <a:latin typeface="Nixie One"/>
                <a:sym typeface="Nixie One"/>
              </a:rPr>
              <a:t>Éliane Morissette, Jessica Sylvain, </a:t>
            </a:r>
          </a:p>
          <a:p>
            <a:pPr algn="ctr"/>
            <a:r>
              <a:rPr lang="fr-FR" sz="1200" dirty="0">
                <a:solidFill>
                  <a:srgbClr val="617A86"/>
                </a:solidFill>
                <a:latin typeface="Nixie One"/>
                <a:sym typeface="Nixie One"/>
              </a:rPr>
              <a:t>Étudiantes à la maitrise en orthophonie, stagiaires de recherche </a:t>
            </a:r>
          </a:p>
        </p:txBody>
      </p:sp>
    </p:spTree>
    <p:extLst>
      <p:ext uri="{BB962C8B-B14F-4D97-AF65-F5344CB8AC3E}">
        <p14:creationId xmlns:p14="http://schemas.microsoft.com/office/powerpoint/2010/main" val="341373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7"/>
          <p:cNvSpPr txBox="1">
            <a:spLocks noGrp="1"/>
          </p:cNvSpPr>
          <p:nvPr>
            <p:ph type="title"/>
            <p:custDataLst>
              <p:tags r:id="rId1"/>
            </p:custDataLst>
          </p:nvPr>
        </p:nvSpPr>
        <p:spPr>
          <a:xfrm>
            <a:off x="2765125" y="638100"/>
            <a:ext cx="5446200" cy="91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a:t>Qui peut présenter des difficultés langagières?</a:t>
            </a:r>
            <a:endParaRPr sz="2600" b="1"/>
          </a:p>
        </p:txBody>
      </p:sp>
      <p:sp>
        <p:nvSpPr>
          <p:cNvPr id="396" name="Google Shape;396;p37"/>
          <p:cNvSpPr txBox="1">
            <a:spLocks noGrp="1"/>
          </p:cNvSpPr>
          <p:nvPr>
            <p:ph type="sldNum" idx="12"/>
            <p:custDataLst>
              <p:tags r:id="rId2"/>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3" name="Image 2" descr="Une image contenant chambre à coucher, horloge, dessin&#10;&#10;Description générée automatiquement">
            <a:extLst>
              <a:ext uri="{FF2B5EF4-FFF2-40B4-BE49-F238E27FC236}">
                <a16:creationId xmlns:a16="http://schemas.microsoft.com/office/drawing/2014/main" id="{7E10105E-9952-4C2C-9B54-1DCC540625FE}"/>
              </a:ext>
            </a:extLst>
          </p:cNvPr>
          <p:cNvPicPr>
            <a:picLocks noChangeAspect="1"/>
          </p:cNvPicPr>
          <p:nvPr>
            <p:custDataLst>
              <p:tags r:id="rId3"/>
            </p:custDataLst>
          </p:nvPr>
        </p:nvPicPr>
        <p:blipFill>
          <a:blip r:embed="rId6"/>
          <a:stretch>
            <a:fillRect/>
          </a:stretch>
        </p:blipFill>
        <p:spPr>
          <a:xfrm>
            <a:off x="3031294" y="1756013"/>
            <a:ext cx="3400938" cy="29956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8"/>
          <p:cNvSpPr txBox="1">
            <a:spLocks noGrp="1"/>
          </p:cNvSpPr>
          <p:nvPr>
            <p:ph type="title"/>
            <p:custDataLst>
              <p:tags r:id="rId1"/>
            </p:custDataLst>
          </p:nvPr>
        </p:nvSpPr>
        <p:spPr>
          <a:xfrm>
            <a:off x="2366750" y="559600"/>
            <a:ext cx="5275500" cy="86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a:solidFill>
                  <a:srgbClr val="000000"/>
                </a:solidFill>
              </a:rPr>
              <a:t>Enfants allophones</a:t>
            </a:r>
            <a:endParaRPr sz="2600" b="1" dirty="0">
              <a:solidFill>
                <a:srgbClr val="000000"/>
              </a:solidFill>
            </a:endParaRPr>
          </a:p>
        </p:txBody>
      </p:sp>
      <p:sp>
        <p:nvSpPr>
          <p:cNvPr id="403" name="Google Shape;403;p38"/>
          <p:cNvSpPr txBox="1">
            <a:spLocks noGrp="1"/>
          </p:cNvSpPr>
          <p:nvPr>
            <p:ph type="sldNum" idx="12"/>
            <p:custDataLst>
              <p:tags r:id="rId2"/>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404" name="Google Shape;404;p38"/>
          <p:cNvSpPr txBox="1">
            <a:spLocks noGrp="1"/>
          </p:cNvSpPr>
          <p:nvPr>
            <p:ph type="body" idx="4294967295"/>
            <p:custDataLst>
              <p:tags r:id="rId3"/>
            </p:custDataLst>
          </p:nvPr>
        </p:nvSpPr>
        <p:spPr>
          <a:xfrm>
            <a:off x="2554875" y="1650475"/>
            <a:ext cx="5796900" cy="3024900"/>
          </a:xfrm>
          <a:prstGeom prst="rect">
            <a:avLst/>
          </a:prstGeom>
        </p:spPr>
        <p:txBody>
          <a:bodyPr spcFirstLastPara="1" wrap="square" lIns="91425" tIns="91425" rIns="91425" bIns="91425" anchor="t" anchorCtr="0">
            <a:noAutofit/>
          </a:bodyPr>
          <a:lstStyle/>
          <a:p>
            <a:pPr marL="457200" marR="0" lvl="0" indent="-330200" algn="l" rtl="0">
              <a:lnSpc>
                <a:spcPct val="100000"/>
              </a:lnSpc>
              <a:spcBef>
                <a:spcPts val="600"/>
              </a:spcBef>
              <a:spcAft>
                <a:spcPts val="0"/>
              </a:spcAft>
              <a:buClr>
                <a:srgbClr val="000000"/>
              </a:buClr>
              <a:buSzPts val="1600"/>
              <a:buFont typeface="Nixie One"/>
              <a:buAutoNum type="arabicPeriod"/>
            </a:pPr>
            <a:r>
              <a:rPr lang="en" sz="1600" b="1" dirty="0">
                <a:solidFill>
                  <a:srgbClr val="000000"/>
                </a:solidFill>
                <a:latin typeface="Nixie One"/>
                <a:ea typeface="Nixie One"/>
                <a:cs typeface="Nixie One"/>
                <a:sym typeface="Nixie One"/>
              </a:rPr>
              <a:t>En apprentissage de la langue (moins de mots pour s’exprimer) : leur laisser du temps!</a:t>
            </a:r>
            <a:endParaRPr sz="1600" b="1" dirty="0">
              <a:solidFill>
                <a:srgbClr val="000000"/>
              </a:solidFill>
              <a:latin typeface="Nixie One"/>
              <a:ea typeface="Nixie One"/>
              <a:cs typeface="Nixie One"/>
              <a:sym typeface="Nixie One"/>
            </a:endParaRPr>
          </a:p>
          <a:p>
            <a:pPr marL="1257300" marR="0" lvl="0" indent="-342900" algn="l" rtl="0">
              <a:lnSpc>
                <a:spcPct val="100000"/>
              </a:lnSpc>
              <a:spcBef>
                <a:spcPts val="600"/>
              </a:spcBef>
              <a:spcAft>
                <a:spcPts val="0"/>
              </a:spcAft>
              <a:buFont typeface="+mj-lt"/>
              <a:buAutoNum type="arabicPeriod"/>
            </a:pPr>
            <a:endParaRPr sz="1600" b="1" dirty="0">
              <a:solidFill>
                <a:srgbClr val="000000"/>
              </a:solidFill>
              <a:latin typeface="Nixie One"/>
              <a:ea typeface="Nixie One"/>
              <a:cs typeface="Nixie One"/>
              <a:sym typeface="Nixie One"/>
            </a:endParaRPr>
          </a:p>
          <a:p>
            <a:pPr marL="457200" marR="0" lvl="0" indent="-330200" algn="l" rtl="0">
              <a:lnSpc>
                <a:spcPct val="100000"/>
              </a:lnSpc>
              <a:spcBef>
                <a:spcPts val="600"/>
              </a:spcBef>
              <a:spcAft>
                <a:spcPts val="0"/>
              </a:spcAft>
              <a:buClr>
                <a:srgbClr val="000000"/>
              </a:buClr>
              <a:buSzPts val="1600"/>
              <a:buFont typeface="Nixie One"/>
              <a:buAutoNum type="arabicPeriod"/>
            </a:pPr>
            <a:r>
              <a:rPr lang="en" sz="1600" b="1" dirty="0">
                <a:solidFill>
                  <a:srgbClr val="000000"/>
                </a:solidFill>
                <a:latin typeface="Nixie One"/>
                <a:ea typeface="Nixie One"/>
                <a:cs typeface="Nixie One"/>
                <a:sym typeface="Nixie One"/>
              </a:rPr>
              <a:t>Peuvent très bien parler et comprendre leur langue maternelle : accordez-y de l’importance!</a:t>
            </a:r>
            <a:endParaRPr sz="1600" b="1" dirty="0">
              <a:solidFill>
                <a:srgbClr val="000000"/>
              </a:solidFill>
              <a:latin typeface="Nixie One"/>
              <a:ea typeface="Nixie One"/>
              <a:cs typeface="Nixie One"/>
              <a:sym typeface="Nixie One"/>
            </a:endParaRPr>
          </a:p>
          <a:p>
            <a:pPr marL="800100" marR="0" lvl="0" indent="-342900" algn="l" rtl="0">
              <a:lnSpc>
                <a:spcPct val="100000"/>
              </a:lnSpc>
              <a:spcBef>
                <a:spcPts val="600"/>
              </a:spcBef>
              <a:spcAft>
                <a:spcPts val="0"/>
              </a:spcAft>
              <a:buFont typeface="+mj-lt"/>
              <a:buAutoNum type="arabicPeriod"/>
            </a:pPr>
            <a:endParaRPr sz="1600" b="1" dirty="0">
              <a:solidFill>
                <a:srgbClr val="000000"/>
              </a:solidFill>
              <a:latin typeface="Nixie One"/>
              <a:ea typeface="Nixie One"/>
              <a:cs typeface="Nixie One"/>
              <a:sym typeface="Nixie One"/>
            </a:endParaRPr>
          </a:p>
          <a:p>
            <a:pPr marL="457200" marR="0" lvl="0" indent="-330200" algn="l" rtl="0">
              <a:lnSpc>
                <a:spcPct val="100000"/>
              </a:lnSpc>
              <a:spcBef>
                <a:spcPts val="600"/>
              </a:spcBef>
              <a:spcAft>
                <a:spcPts val="0"/>
              </a:spcAft>
              <a:buClr>
                <a:srgbClr val="000000"/>
              </a:buClr>
              <a:buSzPts val="1600"/>
              <a:buFont typeface="Nixie One"/>
              <a:buAutoNum type="arabicPeriod"/>
            </a:pPr>
            <a:r>
              <a:rPr lang="en" sz="1600" b="1" dirty="0">
                <a:solidFill>
                  <a:srgbClr val="000000"/>
                </a:solidFill>
                <a:latin typeface="Nixie One"/>
                <a:ea typeface="Nixie One"/>
                <a:cs typeface="Nixie One"/>
                <a:sym typeface="Nixie One"/>
              </a:rPr>
              <a:t>Stratégies demeurent les </a:t>
            </a:r>
            <a:r>
              <a:rPr lang="en" sz="1600" b="1" dirty="0" err="1">
                <a:solidFill>
                  <a:srgbClr val="000000"/>
                </a:solidFill>
                <a:latin typeface="Nixie One"/>
                <a:ea typeface="Nixie One"/>
                <a:cs typeface="Nixie One"/>
                <a:sym typeface="Nixie One"/>
              </a:rPr>
              <a:t>mêmes</a:t>
            </a:r>
            <a:r>
              <a:rPr lang="en" sz="1600" b="1" dirty="0">
                <a:solidFill>
                  <a:srgbClr val="000000"/>
                </a:solidFill>
                <a:latin typeface="Nixie One"/>
                <a:ea typeface="Nixie One"/>
                <a:cs typeface="Nixie One"/>
                <a:sym typeface="Nixie One"/>
              </a:rPr>
              <a:t>!</a:t>
            </a:r>
            <a:endParaRPr sz="1600" b="1" dirty="0">
              <a:solidFill>
                <a:srgbClr val="000000"/>
              </a:solidFill>
              <a:latin typeface="Nixie One"/>
              <a:ea typeface="Nixie One"/>
              <a:cs typeface="Nixie One"/>
              <a:sym typeface="Nixie One"/>
            </a:endParaRPr>
          </a:p>
          <a:p>
            <a:pPr marL="0" marR="0" lvl="0" indent="0" algn="l" rtl="0">
              <a:lnSpc>
                <a:spcPct val="100000"/>
              </a:lnSpc>
              <a:spcBef>
                <a:spcPts val="600"/>
              </a:spcBef>
              <a:spcAft>
                <a:spcPts val="0"/>
              </a:spcAft>
              <a:buNone/>
            </a:pPr>
            <a:endParaRPr sz="1600" b="1" dirty="0">
              <a:solidFill>
                <a:srgbClr val="000000"/>
              </a:solidFill>
              <a:latin typeface="Nixie One"/>
              <a:ea typeface="Nixie One"/>
              <a:cs typeface="Nixie One"/>
              <a:sym typeface="Nixie One"/>
            </a:endParaRPr>
          </a:p>
          <a:p>
            <a:pPr marL="914400" lvl="0" indent="0" algn="l" rtl="0">
              <a:spcBef>
                <a:spcPts val="600"/>
              </a:spcBef>
              <a:spcAft>
                <a:spcPts val="0"/>
              </a:spcAft>
              <a:buNone/>
            </a:pPr>
            <a:endParaRPr sz="1600" b="1" dirty="0">
              <a:solidFill>
                <a:srgbClr val="000000"/>
              </a:solidFill>
              <a:latin typeface="Nixie One"/>
              <a:ea typeface="Nixie One"/>
              <a:cs typeface="Nixie One"/>
              <a:sym typeface="Nixie One"/>
            </a:endParaRPr>
          </a:p>
        </p:txBody>
      </p:sp>
      <p:pic>
        <p:nvPicPr>
          <p:cNvPr id="7" name="Image 6" descr="Une image contenant chambre à coucher, horloge, dessin&#10;&#10;Description générée automatiquement">
            <a:extLst>
              <a:ext uri="{FF2B5EF4-FFF2-40B4-BE49-F238E27FC236}">
                <a16:creationId xmlns:a16="http://schemas.microsoft.com/office/drawing/2014/main" id="{A9934571-0A62-4017-B5C5-5F68480BFFE4}"/>
              </a:ext>
            </a:extLst>
          </p:cNvPr>
          <p:cNvPicPr>
            <a:picLocks noChangeAspect="1"/>
          </p:cNvPicPr>
          <p:nvPr>
            <p:custDataLst>
              <p:tags r:id="rId4"/>
            </p:custDataLst>
          </p:nvPr>
        </p:nvPicPr>
        <p:blipFill>
          <a:blip r:embed="rId7"/>
          <a:stretch>
            <a:fillRect/>
          </a:stretch>
        </p:blipFill>
        <p:spPr>
          <a:xfrm>
            <a:off x="7252151" y="3521880"/>
            <a:ext cx="1618374" cy="14254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9"/>
          <p:cNvSpPr txBox="1">
            <a:spLocks noGrp="1"/>
          </p:cNvSpPr>
          <p:nvPr>
            <p:ph type="ctrTitle"/>
            <p:custDataLst>
              <p:tags r:id="rId1"/>
            </p:custDataLst>
          </p:nvPr>
        </p:nvSpPr>
        <p:spPr>
          <a:xfrm>
            <a:off x="1815925" y="2671925"/>
            <a:ext cx="5596500" cy="155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Inclusion dans les activités de loisirs</a:t>
            </a:r>
            <a:endParaRPr b="1"/>
          </a:p>
        </p:txBody>
      </p:sp>
      <p:sp>
        <p:nvSpPr>
          <p:cNvPr id="412" name="Google Shape;412;p39"/>
          <p:cNvSpPr txBox="1"/>
          <p:nvPr>
            <p:custDataLst>
              <p:tags r:id="rId2"/>
            </p:custDataLst>
          </p:nvPr>
        </p:nvSpPr>
        <p:spPr>
          <a:xfrm>
            <a:off x="3050275" y="475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9600" b="1">
                <a:solidFill>
                  <a:srgbClr val="00ACC3"/>
                </a:solidFill>
                <a:latin typeface="Varela Round"/>
                <a:ea typeface="Varela Round"/>
                <a:cs typeface="Varela Round"/>
                <a:sym typeface="Varela Round"/>
              </a:rPr>
              <a:t>3</a:t>
            </a:r>
            <a:endParaRPr sz="9600" b="1">
              <a:solidFill>
                <a:srgbClr val="00ACC3"/>
              </a:solidFill>
              <a:latin typeface="Varela Round"/>
              <a:ea typeface="Varela Round"/>
              <a:cs typeface="Varela Round"/>
              <a:sym typeface="Varela Round"/>
            </a:endParaRPr>
          </a:p>
        </p:txBody>
      </p:sp>
      <p:sp>
        <p:nvSpPr>
          <p:cNvPr id="413" name="Google Shape;413;p39"/>
          <p:cNvSpPr txBox="1">
            <a:spLocks noGrp="1"/>
          </p:cNvSpPr>
          <p:nvPr>
            <p:ph type="sldNum" idx="12"/>
            <p:custDataLst>
              <p:tags r:id="rId3"/>
            </p:custDataLst>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txBox="1">
            <a:spLocks noGrp="1"/>
          </p:cNvSpPr>
          <p:nvPr>
            <p:ph type="title"/>
            <p:custDataLst>
              <p:tags r:id="rId1"/>
            </p:custDataLst>
          </p:nvPr>
        </p:nvSpPr>
        <p:spPr>
          <a:xfrm>
            <a:off x="3114875" y="528875"/>
            <a:ext cx="3632400" cy="65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a:t>1- Exclusion</a:t>
            </a:r>
            <a:endParaRPr sz="2600" b="1" dirty="0"/>
          </a:p>
        </p:txBody>
      </p:sp>
      <p:sp>
        <p:nvSpPr>
          <p:cNvPr id="428" name="Google Shape;428;p41"/>
          <p:cNvSpPr txBox="1">
            <a:spLocks noGrp="1"/>
          </p:cNvSpPr>
          <p:nvPr>
            <p:ph type="sldNum" idx="12"/>
            <p:custDataLst>
              <p:tags r:id="rId2"/>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429" name="Google Shape;429;p41"/>
          <p:cNvSpPr/>
          <p:nvPr>
            <p:custDataLst>
              <p:tags r:id="rId3"/>
            </p:custDataLst>
          </p:nvPr>
        </p:nvSpPr>
        <p:spPr>
          <a:xfrm>
            <a:off x="3161500" y="1289188"/>
            <a:ext cx="3538800" cy="3190500"/>
          </a:xfrm>
          <a:prstGeom prst="ellipse">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1"/>
          <p:cNvSpPr/>
          <p:nvPr>
            <p:custDataLst>
              <p:tags r:id="rId4"/>
            </p:custDataLst>
          </p:nvPr>
        </p:nvSpPr>
        <p:spPr>
          <a:xfrm>
            <a:off x="7055525" y="1796000"/>
            <a:ext cx="1580100" cy="1607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1" name="Google Shape;431;p41"/>
          <p:cNvPicPr preferRelativeResize="0"/>
          <p:nvPr>
            <p:custDataLst>
              <p:tags r:id="rId5"/>
            </p:custDataLst>
          </p:nvPr>
        </p:nvPicPr>
        <p:blipFill>
          <a:blip r:embed="rId14">
            <a:alphaModFix/>
          </a:blip>
          <a:stretch>
            <a:fillRect/>
          </a:stretch>
        </p:blipFill>
        <p:spPr>
          <a:xfrm>
            <a:off x="7494086" y="1896563"/>
            <a:ext cx="702977" cy="1405975"/>
          </a:xfrm>
          <a:prstGeom prst="rect">
            <a:avLst/>
          </a:prstGeom>
          <a:noFill/>
          <a:ln>
            <a:noFill/>
          </a:ln>
        </p:spPr>
      </p:pic>
      <p:sp>
        <p:nvSpPr>
          <p:cNvPr id="432" name="Google Shape;432;p41"/>
          <p:cNvSpPr txBox="1"/>
          <p:nvPr>
            <p:custDataLst>
              <p:tags r:id="rId6"/>
            </p:custDataLst>
          </p:nvPr>
        </p:nvSpPr>
        <p:spPr>
          <a:xfrm>
            <a:off x="7314575" y="3332575"/>
            <a:ext cx="10620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Varela Round"/>
                <a:ea typeface="Varela Round"/>
                <a:cs typeface="Varela Round"/>
                <a:sym typeface="Varela Round"/>
              </a:rPr>
              <a:t>Exclusion</a:t>
            </a:r>
            <a:endParaRPr>
              <a:latin typeface="Varela Round"/>
              <a:ea typeface="Varela Round"/>
              <a:cs typeface="Varela Round"/>
              <a:sym typeface="Varela Round"/>
            </a:endParaRPr>
          </a:p>
        </p:txBody>
      </p:sp>
      <p:sp>
        <p:nvSpPr>
          <p:cNvPr id="433" name="Google Shape;433;p41"/>
          <p:cNvSpPr txBox="1"/>
          <p:nvPr>
            <p:custDataLst>
              <p:tags r:id="rId7"/>
            </p:custDataLst>
          </p:nvPr>
        </p:nvSpPr>
        <p:spPr>
          <a:xfrm>
            <a:off x="5990025" y="4479950"/>
            <a:ext cx="2790900" cy="651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dirty="0">
                <a:latin typeface="Nixie One"/>
                <a:ea typeface="Nixie One"/>
                <a:cs typeface="Nixie One"/>
                <a:sym typeface="Nixie One"/>
              </a:rPr>
              <a:t>Images tirées de :</a:t>
            </a:r>
            <a:endParaRPr sz="1000" dirty="0">
              <a:latin typeface="Nixie One"/>
              <a:ea typeface="Nixie One"/>
              <a:cs typeface="Nixie One"/>
              <a:sym typeface="Nixie One"/>
            </a:endParaRPr>
          </a:p>
          <a:p>
            <a:pPr marL="0" lvl="0" indent="0" algn="r" rtl="0">
              <a:spcBef>
                <a:spcPts val="0"/>
              </a:spcBef>
              <a:spcAft>
                <a:spcPts val="0"/>
              </a:spcAft>
              <a:buNone/>
            </a:pPr>
            <a:r>
              <a:rPr lang="en" sz="1000" dirty="0">
                <a:solidFill>
                  <a:schemeClr val="dk1"/>
                </a:solidFill>
                <a:latin typeface="Nixie One"/>
                <a:ea typeface="Nixie One"/>
                <a:cs typeface="Nixie One"/>
                <a:sym typeface="Nixie One"/>
              </a:rPr>
              <a:t>https://www.partitionsdechansons.com</a:t>
            </a:r>
            <a:endParaRPr sz="1000" dirty="0">
              <a:latin typeface="Nixie One"/>
              <a:ea typeface="Nixie One"/>
              <a:cs typeface="Nixie One"/>
              <a:sym typeface="Nixie One"/>
            </a:endParaRPr>
          </a:p>
          <a:p>
            <a:pPr marL="0" lvl="0" indent="0" algn="r" rtl="0">
              <a:spcBef>
                <a:spcPts val="0"/>
              </a:spcBef>
              <a:spcAft>
                <a:spcPts val="0"/>
              </a:spcAft>
              <a:buNone/>
            </a:pPr>
            <a:r>
              <a:rPr lang="en" sz="1000" dirty="0">
                <a:latin typeface="Nixie One"/>
                <a:ea typeface="Nixie One"/>
                <a:cs typeface="Nixie One"/>
                <a:sym typeface="Nixie One"/>
              </a:rPr>
              <a:t>https://pixabay.com</a:t>
            </a:r>
            <a:endParaRPr sz="1000" dirty="0">
              <a:latin typeface="Nixie One"/>
              <a:ea typeface="Nixie One"/>
              <a:cs typeface="Nixie One"/>
              <a:sym typeface="Nixie One"/>
            </a:endParaRPr>
          </a:p>
        </p:txBody>
      </p:sp>
      <p:pic>
        <p:nvPicPr>
          <p:cNvPr id="434" name="Google Shape;434;p41"/>
          <p:cNvPicPr preferRelativeResize="0"/>
          <p:nvPr>
            <p:custDataLst>
              <p:tags r:id="rId8"/>
            </p:custDataLst>
          </p:nvPr>
        </p:nvPicPr>
        <p:blipFill rotWithShape="1">
          <a:blip r:embed="rId15">
            <a:alphaModFix/>
          </a:blip>
          <a:srcRect l="12067" r="35211"/>
          <a:stretch/>
        </p:blipFill>
        <p:spPr>
          <a:xfrm>
            <a:off x="3715704" y="1894825"/>
            <a:ext cx="2430384" cy="846550"/>
          </a:xfrm>
          <a:prstGeom prst="rect">
            <a:avLst/>
          </a:prstGeom>
          <a:noFill/>
          <a:ln>
            <a:noFill/>
          </a:ln>
        </p:spPr>
      </p:pic>
      <p:grpSp>
        <p:nvGrpSpPr>
          <p:cNvPr id="10" name="Groupe 9">
            <a:extLst>
              <a:ext uri="{FF2B5EF4-FFF2-40B4-BE49-F238E27FC236}">
                <a16:creationId xmlns:a16="http://schemas.microsoft.com/office/drawing/2014/main" id="{91495BBE-62B6-4BB8-B6AD-C325BECD6C75}"/>
              </a:ext>
            </a:extLst>
          </p:cNvPr>
          <p:cNvGrpSpPr/>
          <p:nvPr>
            <p:custDataLst>
              <p:tags r:id="rId9"/>
            </p:custDataLst>
          </p:nvPr>
        </p:nvGrpSpPr>
        <p:grpSpPr>
          <a:xfrm>
            <a:off x="2198425" y="2006100"/>
            <a:ext cx="1780500" cy="2420475"/>
            <a:chOff x="2198425" y="2006100"/>
            <a:chExt cx="1780500" cy="2420475"/>
          </a:xfrm>
        </p:grpSpPr>
        <p:pic>
          <p:nvPicPr>
            <p:cNvPr id="11" name="Google Shape;441;p42">
              <a:extLst>
                <a:ext uri="{FF2B5EF4-FFF2-40B4-BE49-F238E27FC236}">
                  <a16:creationId xmlns:a16="http://schemas.microsoft.com/office/drawing/2014/main" id="{FFE300B8-7DD0-462A-A680-0B3B7756F8DF}"/>
                </a:ext>
              </a:extLst>
            </p:cNvPr>
            <p:cNvPicPr preferRelativeResize="0"/>
            <p:nvPr/>
          </p:nvPicPr>
          <p:blipFill>
            <a:blip r:embed="rId16">
              <a:alphaModFix/>
            </a:blip>
            <a:stretch>
              <a:fillRect/>
            </a:stretch>
          </p:blipFill>
          <p:spPr>
            <a:xfrm>
              <a:off x="2682325" y="2689825"/>
              <a:ext cx="812150" cy="1624300"/>
            </a:xfrm>
            <a:prstGeom prst="rect">
              <a:avLst/>
            </a:prstGeom>
            <a:noFill/>
            <a:ln>
              <a:noFill/>
            </a:ln>
          </p:spPr>
        </p:pic>
        <p:sp>
          <p:nvSpPr>
            <p:cNvPr id="12" name="Google Shape;443;p42">
              <a:extLst>
                <a:ext uri="{FF2B5EF4-FFF2-40B4-BE49-F238E27FC236}">
                  <a16:creationId xmlns:a16="http://schemas.microsoft.com/office/drawing/2014/main" id="{0C876C2D-4671-4284-BAB0-F809CCC88D2D}"/>
                </a:ext>
              </a:extLst>
            </p:cNvPr>
            <p:cNvSpPr/>
            <p:nvPr/>
          </p:nvSpPr>
          <p:spPr>
            <a:xfrm>
              <a:off x="2198425" y="2577375"/>
              <a:ext cx="1780500" cy="1849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46;p42">
              <a:extLst>
                <a:ext uri="{FF2B5EF4-FFF2-40B4-BE49-F238E27FC236}">
                  <a16:creationId xmlns:a16="http://schemas.microsoft.com/office/drawing/2014/main" id="{2C36CCE4-1B78-4E51-B949-01752A72E1B1}"/>
                </a:ext>
              </a:extLst>
            </p:cNvPr>
            <p:cNvSpPr/>
            <p:nvPr/>
          </p:nvSpPr>
          <p:spPr>
            <a:xfrm>
              <a:off x="2835775" y="2006100"/>
              <a:ext cx="761100" cy="471600"/>
            </a:xfrm>
            <a:prstGeom prst="bentArrow">
              <a:avLst>
                <a:gd name="adj1" fmla="val 25000"/>
                <a:gd name="adj2" fmla="val 25000"/>
                <a:gd name="adj3" fmla="val 25000"/>
                <a:gd name="adj4" fmla="val 4375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442;p42">
            <a:extLst>
              <a:ext uri="{FF2B5EF4-FFF2-40B4-BE49-F238E27FC236}">
                <a16:creationId xmlns:a16="http://schemas.microsoft.com/office/drawing/2014/main" id="{580E09DB-5CB5-4833-95E6-93808A515058}"/>
              </a:ext>
            </a:extLst>
          </p:cNvPr>
          <p:cNvSpPr txBox="1"/>
          <p:nvPr>
            <p:custDataLst>
              <p:tags r:id="rId10"/>
            </p:custDataLst>
          </p:nvPr>
        </p:nvSpPr>
        <p:spPr>
          <a:xfrm>
            <a:off x="2547224" y="4400628"/>
            <a:ext cx="1168479"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Varela Round"/>
                <a:ea typeface="Varela Round"/>
                <a:cs typeface="Varela Round"/>
                <a:sym typeface="Varela Round"/>
              </a:rPr>
              <a:t>Intégration</a:t>
            </a:r>
            <a:endParaRPr dirty="0">
              <a:latin typeface="Varela Round"/>
              <a:ea typeface="Varela Round"/>
              <a:cs typeface="Varela Round"/>
              <a:sym typeface="Varela Round"/>
            </a:endParaRPr>
          </a:p>
        </p:txBody>
      </p:sp>
      <p:grpSp>
        <p:nvGrpSpPr>
          <p:cNvPr id="15" name="Groupe 14">
            <a:extLst>
              <a:ext uri="{FF2B5EF4-FFF2-40B4-BE49-F238E27FC236}">
                <a16:creationId xmlns:a16="http://schemas.microsoft.com/office/drawing/2014/main" id="{CFBD07B2-7BFA-4355-83BB-83F2FFB25D10}"/>
              </a:ext>
            </a:extLst>
          </p:cNvPr>
          <p:cNvGrpSpPr/>
          <p:nvPr>
            <p:custDataLst>
              <p:tags r:id="rId11"/>
            </p:custDataLst>
          </p:nvPr>
        </p:nvGrpSpPr>
        <p:grpSpPr>
          <a:xfrm>
            <a:off x="4713563" y="2975413"/>
            <a:ext cx="1678848" cy="1386862"/>
            <a:chOff x="4570950" y="2832800"/>
            <a:chExt cx="1775488" cy="1480376"/>
          </a:xfrm>
        </p:grpSpPr>
        <p:pic>
          <p:nvPicPr>
            <p:cNvPr id="16" name="Google Shape;454;p43">
              <a:extLst>
                <a:ext uri="{FF2B5EF4-FFF2-40B4-BE49-F238E27FC236}">
                  <a16:creationId xmlns:a16="http://schemas.microsoft.com/office/drawing/2014/main" id="{97CACE7A-68AF-46C6-8143-4E1E79DADFC1}"/>
                </a:ext>
              </a:extLst>
            </p:cNvPr>
            <p:cNvPicPr preferRelativeResize="0"/>
            <p:nvPr/>
          </p:nvPicPr>
          <p:blipFill>
            <a:blip r:embed="rId17">
              <a:alphaModFix/>
            </a:blip>
            <a:stretch>
              <a:fillRect/>
            </a:stretch>
          </p:blipFill>
          <p:spPr>
            <a:xfrm>
              <a:off x="4570950" y="2832800"/>
              <a:ext cx="812150" cy="1480376"/>
            </a:xfrm>
            <a:prstGeom prst="rect">
              <a:avLst/>
            </a:prstGeom>
            <a:noFill/>
            <a:ln>
              <a:noFill/>
            </a:ln>
          </p:spPr>
        </p:pic>
        <p:sp>
          <p:nvSpPr>
            <p:cNvPr id="17" name="Google Shape;455;p43">
              <a:extLst>
                <a:ext uri="{FF2B5EF4-FFF2-40B4-BE49-F238E27FC236}">
                  <a16:creationId xmlns:a16="http://schemas.microsoft.com/office/drawing/2014/main" id="{FC61C0D6-3B33-4682-A9D9-E55645FD8E7F}"/>
                </a:ext>
              </a:extLst>
            </p:cNvPr>
            <p:cNvSpPr txBox="1"/>
            <p:nvPr/>
          </p:nvSpPr>
          <p:spPr>
            <a:xfrm>
              <a:off x="5284438" y="3221725"/>
              <a:ext cx="10620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Varela Round"/>
                  <a:ea typeface="Varela Round"/>
                  <a:cs typeface="Varela Round"/>
                  <a:sym typeface="Varela Round"/>
                </a:rPr>
                <a:t>Inclusion</a:t>
              </a:r>
              <a:endParaRPr>
                <a:latin typeface="Varela Round"/>
                <a:ea typeface="Varela Round"/>
                <a:cs typeface="Varela Round"/>
                <a:sym typeface="Varela Round"/>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4"/>
          <p:cNvSpPr txBox="1">
            <a:spLocks noGrp="1"/>
          </p:cNvSpPr>
          <p:nvPr>
            <p:ph type="title"/>
            <p:custDataLst>
              <p:tags r:id="rId1"/>
            </p:custDataLst>
          </p:nvPr>
        </p:nvSpPr>
        <p:spPr>
          <a:xfrm>
            <a:off x="2631150" y="237650"/>
            <a:ext cx="5275500" cy="957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a:t>Avantages d’une expérience inclusive en camp </a:t>
            </a:r>
            <a:endParaRPr sz="2600" b="1"/>
          </a:p>
        </p:txBody>
      </p:sp>
      <p:sp>
        <p:nvSpPr>
          <p:cNvPr id="464" name="Google Shape;464;p44"/>
          <p:cNvSpPr txBox="1">
            <a:spLocks noGrp="1"/>
          </p:cNvSpPr>
          <p:nvPr>
            <p:ph type="sldNum" idx="12"/>
            <p:custDataLst>
              <p:tags r:id="rId2"/>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465" name="Google Shape;465;p44"/>
          <p:cNvSpPr txBox="1"/>
          <p:nvPr>
            <p:custDataLst>
              <p:tags r:id="rId3"/>
            </p:custDataLst>
          </p:nvPr>
        </p:nvSpPr>
        <p:spPr>
          <a:xfrm>
            <a:off x="2684575" y="1668550"/>
            <a:ext cx="5900700" cy="1183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Nixie One"/>
              <a:buChar char="●"/>
            </a:pPr>
            <a:r>
              <a:rPr lang="en" b="1" dirty="0" err="1">
                <a:latin typeface="Nixie One"/>
                <a:ea typeface="Nixie One"/>
                <a:cs typeface="Nixie One"/>
                <a:sym typeface="Nixie One"/>
              </a:rPr>
              <a:t>Participer</a:t>
            </a:r>
            <a:r>
              <a:rPr lang="en" b="1" dirty="0">
                <a:latin typeface="Nixie One"/>
                <a:ea typeface="Nixie One"/>
                <a:cs typeface="Nixie One"/>
                <a:sym typeface="Nixie One"/>
              </a:rPr>
              <a:t> </a:t>
            </a:r>
            <a:r>
              <a:rPr lang="en" b="1" dirty="0" err="1">
                <a:latin typeface="Nixie One"/>
                <a:ea typeface="Nixie One"/>
                <a:cs typeface="Nixie One"/>
                <a:sym typeface="Nixie One"/>
              </a:rPr>
              <a:t>à</a:t>
            </a:r>
            <a:r>
              <a:rPr lang="en" b="1" dirty="0">
                <a:latin typeface="Nixie One"/>
                <a:ea typeface="Nixie One"/>
                <a:cs typeface="Nixie One"/>
                <a:sym typeface="Nixie One"/>
              </a:rPr>
              <a:t> des </a:t>
            </a:r>
            <a:r>
              <a:rPr lang="en" b="1" dirty="0" err="1">
                <a:latin typeface="Nixie One"/>
                <a:ea typeface="Nixie One"/>
                <a:cs typeface="Nixie One"/>
                <a:sym typeface="Nixie One"/>
              </a:rPr>
              <a:t>activités</a:t>
            </a:r>
            <a:r>
              <a:rPr lang="en" b="1" dirty="0">
                <a:latin typeface="Nixie One"/>
                <a:ea typeface="Nixie One"/>
                <a:cs typeface="Nixie One"/>
                <a:sym typeface="Nixie One"/>
              </a:rPr>
              <a:t> </a:t>
            </a:r>
            <a:r>
              <a:rPr lang="en" b="1" dirty="0" err="1">
                <a:latin typeface="Nixie One"/>
                <a:ea typeface="Nixie One"/>
                <a:cs typeface="Nixie One"/>
                <a:sym typeface="Nixie One"/>
              </a:rPr>
              <a:t>significatives</a:t>
            </a:r>
            <a:r>
              <a:rPr lang="en" b="1" dirty="0">
                <a:latin typeface="Nixie One"/>
                <a:ea typeface="Nixie One"/>
                <a:cs typeface="Nixie One"/>
                <a:sym typeface="Nixie One"/>
              </a:rPr>
              <a:t> et </a:t>
            </a:r>
            <a:r>
              <a:rPr lang="en" b="1" dirty="0" err="1">
                <a:latin typeface="Nixie One"/>
                <a:ea typeface="Nixie One"/>
                <a:cs typeface="Nixie One"/>
                <a:sym typeface="Nixie One"/>
              </a:rPr>
              <a:t>motivantes</a:t>
            </a:r>
            <a:r>
              <a:rPr lang="en" b="1" dirty="0">
                <a:latin typeface="Nixie One"/>
                <a:ea typeface="Nixie One"/>
                <a:cs typeface="Nixie One"/>
                <a:sym typeface="Nixie One"/>
              </a:rPr>
              <a:t>. </a:t>
            </a:r>
            <a:endParaRPr b="1" dirty="0">
              <a:latin typeface="Nixie One"/>
              <a:ea typeface="Nixie One"/>
              <a:cs typeface="Nixie One"/>
              <a:sym typeface="Nixie One"/>
            </a:endParaRPr>
          </a:p>
          <a:p>
            <a:pPr marL="457200" lvl="0" indent="-317500" algn="l" rtl="0">
              <a:spcBef>
                <a:spcPts val="0"/>
              </a:spcBef>
              <a:spcAft>
                <a:spcPts val="0"/>
              </a:spcAft>
              <a:buSzPts val="1400"/>
              <a:buFont typeface="Nixie One"/>
              <a:buChar char="●"/>
            </a:pPr>
            <a:r>
              <a:rPr lang="en" b="1" dirty="0" err="1">
                <a:latin typeface="Nixie One"/>
                <a:ea typeface="Nixie One"/>
                <a:cs typeface="Nixie One"/>
                <a:sym typeface="Nixie One"/>
              </a:rPr>
              <a:t>Développer</a:t>
            </a:r>
            <a:r>
              <a:rPr lang="en" b="1" dirty="0">
                <a:latin typeface="Nixie One"/>
                <a:ea typeface="Nixie One"/>
                <a:cs typeface="Nixie One"/>
                <a:sym typeface="Nixie One"/>
              </a:rPr>
              <a:t> des relations positives avec les </a:t>
            </a:r>
            <a:r>
              <a:rPr lang="en" b="1" dirty="0" err="1">
                <a:latin typeface="Nixie One"/>
                <a:ea typeface="Nixie One"/>
                <a:cs typeface="Nixie One"/>
                <a:sym typeface="Nixie One"/>
              </a:rPr>
              <a:t>autres</a:t>
            </a:r>
            <a:r>
              <a:rPr lang="en" b="1" dirty="0">
                <a:latin typeface="Nixie One"/>
                <a:ea typeface="Nixie One"/>
                <a:cs typeface="Nixie One"/>
                <a:sym typeface="Nixie One"/>
              </a:rPr>
              <a:t>.</a:t>
            </a:r>
            <a:endParaRPr b="1" dirty="0">
              <a:latin typeface="Nixie One"/>
              <a:ea typeface="Nixie One"/>
              <a:cs typeface="Nixie One"/>
              <a:sym typeface="Nixie One"/>
            </a:endParaRPr>
          </a:p>
          <a:p>
            <a:pPr marL="457200" lvl="0" indent="-317500" algn="l" rtl="0">
              <a:spcBef>
                <a:spcPts val="0"/>
              </a:spcBef>
              <a:spcAft>
                <a:spcPts val="0"/>
              </a:spcAft>
              <a:buSzPts val="1400"/>
              <a:buFont typeface="Nixie One"/>
              <a:buChar char="●"/>
            </a:pPr>
            <a:r>
              <a:rPr lang="en" b="1" dirty="0" err="1">
                <a:latin typeface="Nixie One"/>
                <a:ea typeface="Nixie One"/>
                <a:cs typeface="Nixie One"/>
                <a:sym typeface="Nixie One"/>
              </a:rPr>
              <a:t>Développer</a:t>
            </a:r>
            <a:r>
              <a:rPr lang="en" b="1" dirty="0">
                <a:latin typeface="Nixie One"/>
                <a:ea typeface="Nixie One"/>
                <a:cs typeface="Nixie One"/>
                <a:sym typeface="Nixie One"/>
              </a:rPr>
              <a:t> un sentiment </a:t>
            </a:r>
            <a:r>
              <a:rPr lang="en" b="1" dirty="0" err="1">
                <a:latin typeface="Nixie One"/>
                <a:ea typeface="Nixie One"/>
                <a:cs typeface="Nixie One"/>
                <a:sym typeface="Nixie One"/>
              </a:rPr>
              <a:t>d’appartenance</a:t>
            </a:r>
            <a:r>
              <a:rPr lang="en" b="1" dirty="0">
                <a:latin typeface="Nixie One"/>
                <a:ea typeface="Nixie One"/>
                <a:cs typeface="Nixie One"/>
                <a:sym typeface="Nixie One"/>
              </a:rPr>
              <a:t> </a:t>
            </a:r>
            <a:r>
              <a:rPr lang="en" b="1" dirty="0" err="1">
                <a:latin typeface="Nixie One"/>
                <a:ea typeface="Nixie One"/>
                <a:cs typeface="Nixie One"/>
                <a:sym typeface="Nixie One"/>
              </a:rPr>
              <a:t>à</a:t>
            </a:r>
            <a:r>
              <a:rPr lang="en" b="1" dirty="0">
                <a:latin typeface="Nixie One"/>
                <a:ea typeface="Nixie One"/>
                <a:cs typeface="Nixie One"/>
                <a:sym typeface="Nixie One"/>
              </a:rPr>
              <a:t> un </a:t>
            </a:r>
            <a:r>
              <a:rPr lang="en" b="1" dirty="0" err="1">
                <a:latin typeface="Nixie One"/>
                <a:ea typeface="Nixie One"/>
                <a:cs typeface="Nixie One"/>
                <a:sym typeface="Nixie One"/>
              </a:rPr>
              <a:t>groupe</a:t>
            </a:r>
            <a:r>
              <a:rPr lang="en" b="1" dirty="0">
                <a:latin typeface="Nixie One"/>
                <a:ea typeface="Nixie One"/>
                <a:cs typeface="Nixie One"/>
                <a:sym typeface="Nixie One"/>
              </a:rPr>
              <a:t>.</a:t>
            </a:r>
            <a:endParaRPr b="1" dirty="0">
              <a:latin typeface="Nixie One"/>
              <a:ea typeface="Nixie One"/>
              <a:cs typeface="Nixie One"/>
              <a:sym typeface="Nixie One"/>
            </a:endParaRPr>
          </a:p>
        </p:txBody>
      </p:sp>
      <p:sp>
        <p:nvSpPr>
          <p:cNvPr id="466" name="Google Shape;466;p44"/>
          <p:cNvSpPr txBox="1"/>
          <p:nvPr>
            <p:custDataLst>
              <p:tags r:id="rId4"/>
            </p:custDataLst>
          </p:nvPr>
        </p:nvSpPr>
        <p:spPr>
          <a:xfrm>
            <a:off x="5721300" y="2402850"/>
            <a:ext cx="3220800" cy="3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dirty="0">
                <a:solidFill>
                  <a:srgbClr val="212121"/>
                </a:solidFill>
                <a:highlight>
                  <a:srgbClr val="FFFFFF"/>
                </a:highlight>
                <a:latin typeface="Nixie One"/>
                <a:ea typeface="Nixie One"/>
                <a:cs typeface="Nixie One"/>
                <a:sym typeface="Nixie One"/>
              </a:rPr>
              <a:t>Carbonneau, H., Cantin, R., &amp; St-Onge, M. (2015).</a:t>
            </a:r>
            <a:endParaRPr sz="1000" i="1" dirty="0">
              <a:latin typeface="Nixie One"/>
              <a:ea typeface="Nixie One"/>
              <a:cs typeface="Nixie One"/>
              <a:sym typeface="Nixie One"/>
            </a:endParaRPr>
          </a:p>
        </p:txBody>
      </p:sp>
      <p:sp>
        <p:nvSpPr>
          <p:cNvPr id="467" name="Google Shape;467;p44"/>
          <p:cNvSpPr/>
          <p:nvPr>
            <p:custDataLst>
              <p:tags r:id="rId5"/>
            </p:custDataLst>
          </p:nvPr>
        </p:nvSpPr>
        <p:spPr>
          <a:xfrm>
            <a:off x="-106350" y="-42725"/>
            <a:ext cx="2508900" cy="5234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4"/>
          <p:cNvSpPr txBox="1"/>
          <p:nvPr>
            <p:custDataLst>
              <p:tags r:id="rId6"/>
            </p:custDataLst>
          </p:nvPr>
        </p:nvSpPr>
        <p:spPr>
          <a:xfrm>
            <a:off x="351850" y="1403475"/>
            <a:ext cx="2001300" cy="6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Varela Round"/>
                <a:ea typeface="Varela Round"/>
                <a:cs typeface="Varela Round"/>
                <a:sym typeface="Varela Round"/>
              </a:rPr>
              <a:t>Pour les jeunes ayant une incapacité</a:t>
            </a:r>
            <a:endParaRPr>
              <a:latin typeface="Varela Round"/>
              <a:ea typeface="Varela Round"/>
              <a:cs typeface="Varela Round"/>
              <a:sym typeface="Varela Round"/>
            </a:endParaRPr>
          </a:p>
        </p:txBody>
      </p:sp>
      <p:sp>
        <p:nvSpPr>
          <p:cNvPr id="469" name="Google Shape;469;p44"/>
          <p:cNvSpPr/>
          <p:nvPr>
            <p:custDataLst>
              <p:tags r:id="rId7"/>
            </p:custDataLst>
          </p:nvPr>
        </p:nvSpPr>
        <p:spPr>
          <a:xfrm>
            <a:off x="-48525" y="1308875"/>
            <a:ext cx="2702700" cy="856800"/>
          </a:xfrm>
          <a:prstGeom prst="cloudCallout">
            <a:avLst>
              <a:gd name="adj1" fmla="val 72342"/>
              <a:gd name="adj2" fmla="val -24028"/>
            </a:avLst>
          </a:prstGeom>
          <a:no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xie One"/>
              <a:ea typeface="Nixie One"/>
              <a:cs typeface="Nixie One"/>
              <a:sym typeface="Nixie On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5"/>
          <p:cNvSpPr txBox="1">
            <a:spLocks noGrp="1"/>
          </p:cNvSpPr>
          <p:nvPr>
            <p:ph type="title"/>
            <p:custDataLst>
              <p:tags r:id="rId1"/>
            </p:custDataLst>
          </p:nvPr>
        </p:nvSpPr>
        <p:spPr>
          <a:xfrm>
            <a:off x="2631150" y="237650"/>
            <a:ext cx="5275500" cy="957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a:t>Avantages d’une expérience inclusive en camp </a:t>
            </a:r>
            <a:endParaRPr sz="2600" b="1"/>
          </a:p>
        </p:txBody>
      </p:sp>
      <p:sp>
        <p:nvSpPr>
          <p:cNvPr id="475" name="Google Shape;475;p45"/>
          <p:cNvSpPr txBox="1">
            <a:spLocks noGrp="1"/>
          </p:cNvSpPr>
          <p:nvPr>
            <p:ph type="sldNum" idx="12"/>
            <p:custDataLst>
              <p:tags r:id="rId2"/>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476" name="Google Shape;476;p45"/>
          <p:cNvSpPr txBox="1"/>
          <p:nvPr>
            <p:custDataLst>
              <p:tags r:id="rId3"/>
            </p:custDataLst>
          </p:nvPr>
        </p:nvSpPr>
        <p:spPr>
          <a:xfrm>
            <a:off x="2684575" y="1668550"/>
            <a:ext cx="5900700" cy="1183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Nixie One"/>
              <a:buChar char="●"/>
            </a:pPr>
            <a:r>
              <a:rPr lang="en" b="1" dirty="0" err="1">
                <a:latin typeface="Nixie One"/>
                <a:ea typeface="Nixie One"/>
                <a:cs typeface="Nixie One"/>
                <a:sym typeface="Nixie One"/>
              </a:rPr>
              <a:t>Participer</a:t>
            </a:r>
            <a:r>
              <a:rPr lang="en" b="1" dirty="0">
                <a:latin typeface="Nixie One"/>
                <a:ea typeface="Nixie One"/>
                <a:cs typeface="Nixie One"/>
                <a:sym typeface="Nixie One"/>
              </a:rPr>
              <a:t> </a:t>
            </a:r>
            <a:r>
              <a:rPr lang="en" b="1" dirty="0" err="1">
                <a:latin typeface="Nixie One"/>
                <a:ea typeface="Nixie One"/>
                <a:cs typeface="Nixie One"/>
                <a:sym typeface="Nixie One"/>
              </a:rPr>
              <a:t>à</a:t>
            </a:r>
            <a:r>
              <a:rPr lang="en" b="1" dirty="0">
                <a:latin typeface="Nixie One"/>
                <a:ea typeface="Nixie One"/>
                <a:cs typeface="Nixie One"/>
                <a:sym typeface="Nixie One"/>
              </a:rPr>
              <a:t> des </a:t>
            </a:r>
            <a:r>
              <a:rPr lang="en" b="1" dirty="0" err="1">
                <a:latin typeface="Nixie One"/>
                <a:ea typeface="Nixie One"/>
                <a:cs typeface="Nixie One"/>
                <a:sym typeface="Nixie One"/>
              </a:rPr>
              <a:t>activités</a:t>
            </a:r>
            <a:r>
              <a:rPr lang="en" b="1" dirty="0">
                <a:latin typeface="Nixie One"/>
                <a:ea typeface="Nixie One"/>
                <a:cs typeface="Nixie One"/>
                <a:sym typeface="Nixie One"/>
              </a:rPr>
              <a:t> </a:t>
            </a:r>
            <a:r>
              <a:rPr lang="en" b="1" dirty="0" err="1">
                <a:latin typeface="Nixie One"/>
                <a:ea typeface="Nixie One"/>
                <a:cs typeface="Nixie One"/>
                <a:sym typeface="Nixie One"/>
              </a:rPr>
              <a:t>significatives</a:t>
            </a:r>
            <a:r>
              <a:rPr lang="en" b="1" dirty="0">
                <a:latin typeface="Nixie One"/>
                <a:ea typeface="Nixie One"/>
                <a:cs typeface="Nixie One"/>
                <a:sym typeface="Nixie One"/>
              </a:rPr>
              <a:t> et </a:t>
            </a:r>
            <a:r>
              <a:rPr lang="en" b="1" dirty="0" err="1">
                <a:latin typeface="Nixie One"/>
                <a:ea typeface="Nixie One"/>
                <a:cs typeface="Nixie One"/>
                <a:sym typeface="Nixie One"/>
              </a:rPr>
              <a:t>motivantes</a:t>
            </a:r>
            <a:r>
              <a:rPr lang="en" b="1" dirty="0">
                <a:latin typeface="Nixie One"/>
                <a:ea typeface="Nixie One"/>
                <a:cs typeface="Nixie One"/>
                <a:sym typeface="Nixie One"/>
              </a:rPr>
              <a:t>. </a:t>
            </a:r>
            <a:endParaRPr b="1" dirty="0">
              <a:latin typeface="Nixie One"/>
              <a:ea typeface="Nixie One"/>
              <a:cs typeface="Nixie One"/>
              <a:sym typeface="Nixie One"/>
            </a:endParaRPr>
          </a:p>
          <a:p>
            <a:pPr marL="457200" lvl="0" indent="-317500" algn="l" rtl="0">
              <a:spcBef>
                <a:spcPts val="0"/>
              </a:spcBef>
              <a:spcAft>
                <a:spcPts val="0"/>
              </a:spcAft>
              <a:buSzPts val="1400"/>
              <a:buFont typeface="Nixie One"/>
              <a:buChar char="●"/>
            </a:pPr>
            <a:r>
              <a:rPr lang="en" b="1" dirty="0" err="1">
                <a:latin typeface="Nixie One"/>
                <a:ea typeface="Nixie One"/>
                <a:cs typeface="Nixie One"/>
                <a:sym typeface="Nixie One"/>
              </a:rPr>
              <a:t>Développer</a:t>
            </a:r>
            <a:r>
              <a:rPr lang="en" b="1" dirty="0">
                <a:latin typeface="Nixie One"/>
                <a:ea typeface="Nixie One"/>
                <a:cs typeface="Nixie One"/>
                <a:sym typeface="Nixie One"/>
              </a:rPr>
              <a:t> des relations positives avec les </a:t>
            </a:r>
            <a:r>
              <a:rPr lang="en" b="1" dirty="0" err="1">
                <a:latin typeface="Nixie One"/>
                <a:ea typeface="Nixie One"/>
                <a:cs typeface="Nixie One"/>
                <a:sym typeface="Nixie One"/>
              </a:rPr>
              <a:t>autres</a:t>
            </a:r>
            <a:r>
              <a:rPr lang="en" b="1" dirty="0">
                <a:latin typeface="Nixie One"/>
                <a:ea typeface="Nixie One"/>
                <a:cs typeface="Nixie One"/>
                <a:sym typeface="Nixie One"/>
              </a:rPr>
              <a:t>.</a:t>
            </a:r>
            <a:endParaRPr b="1" dirty="0">
              <a:latin typeface="Nixie One"/>
              <a:ea typeface="Nixie One"/>
              <a:cs typeface="Nixie One"/>
              <a:sym typeface="Nixie One"/>
            </a:endParaRPr>
          </a:p>
          <a:p>
            <a:pPr marL="457200" lvl="0" indent="-317500" algn="l" rtl="0">
              <a:spcBef>
                <a:spcPts val="0"/>
              </a:spcBef>
              <a:spcAft>
                <a:spcPts val="0"/>
              </a:spcAft>
              <a:buSzPts val="1400"/>
              <a:buFont typeface="Nixie One"/>
              <a:buChar char="●"/>
            </a:pPr>
            <a:r>
              <a:rPr lang="en" b="1" dirty="0" err="1">
                <a:latin typeface="Nixie One"/>
                <a:ea typeface="Nixie One"/>
                <a:cs typeface="Nixie One"/>
                <a:sym typeface="Nixie One"/>
              </a:rPr>
              <a:t>Développer</a:t>
            </a:r>
            <a:r>
              <a:rPr lang="en" b="1" dirty="0">
                <a:latin typeface="Nixie One"/>
                <a:ea typeface="Nixie One"/>
                <a:cs typeface="Nixie One"/>
                <a:sym typeface="Nixie One"/>
              </a:rPr>
              <a:t> un sentiment </a:t>
            </a:r>
            <a:r>
              <a:rPr lang="en" b="1" dirty="0" err="1">
                <a:latin typeface="Nixie One"/>
                <a:ea typeface="Nixie One"/>
                <a:cs typeface="Nixie One"/>
                <a:sym typeface="Nixie One"/>
              </a:rPr>
              <a:t>d’appartenance</a:t>
            </a:r>
            <a:r>
              <a:rPr lang="en" b="1" dirty="0">
                <a:latin typeface="Nixie One"/>
                <a:ea typeface="Nixie One"/>
                <a:cs typeface="Nixie One"/>
                <a:sym typeface="Nixie One"/>
              </a:rPr>
              <a:t> </a:t>
            </a:r>
            <a:r>
              <a:rPr lang="en" b="1" dirty="0" err="1">
                <a:latin typeface="Nixie One"/>
                <a:ea typeface="Nixie One"/>
                <a:cs typeface="Nixie One"/>
                <a:sym typeface="Nixie One"/>
              </a:rPr>
              <a:t>à</a:t>
            </a:r>
            <a:r>
              <a:rPr lang="en" b="1" dirty="0">
                <a:latin typeface="Nixie One"/>
                <a:ea typeface="Nixie One"/>
                <a:cs typeface="Nixie One"/>
                <a:sym typeface="Nixie One"/>
              </a:rPr>
              <a:t> un </a:t>
            </a:r>
            <a:r>
              <a:rPr lang="en" b="1" dirty="0" err="1">
                <a:latin typeface="Nixie One"/>
                <a:ea typeface="Nixie One"/>
                <a:cs typeface="Nixie One"/>
                <a:sym typeface="Nixie One"/>
              </a:rPr>
              <a:t>groupe</a:t>
            </a:r>
            <a:r>
              <a:rPr lang="en" b="1" dirty="0">
                <a:latin typeface="Nixie One"/>
                <a:ea typeface="Nixie One"/>
                <a:cs typeface="Nixie One"/>
                <a:sym typeface="Nixie One"/>
              </a:rPr>
              <a:t>.</a:t>
            </a:r>
            <a:endParaRPr b="1" dirty="0">
              <a:latin typeface="Nixie One"/>
              <a:ea typeface="Nixie One"/>
              <a:cs typeface="Nixie One"/>
              <a:sym typeface="Nixie One"/>
            </a:endParaRPr>
          </a:p>
        </p:txBody>
      </p:sp>
      <p:sp>
        <p:nvSpPr>
          <p:cNvPr id="477" name="Google Shape;477;p45"/>
          <p:cNvSpPr txBox="1"/>
          <p:nvPr>
            <p:custDataLst>
              <p:tags r:id="rId4"/>
            </p:custDataLst>
          </p:nvPr>
        </p:nvSpPr>
        <p:spPr>
          <a:xfrm>
            <a:off x="5721300" y="2402850"/>
            <a:ext cx="3220800" cy="3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212121"/>
                </a:solidFill>
                <a:highlight>
                  <a:srgbClr val="FFFFFF"/>
                </a:highlight>
                <a:latin typeface="Nixie One"/>
                <a:ea typeface="Nixie One"/>
                <a:cs typeface="Nixie One"/>
                <a:sym typeface="Nixie One"/>
              </a:rPr>
              <a:t>Carbonneau, H., Cantin, R., &amp; St-Onge, M. (2015).</a:t>
            </a:r>
            <a:endParaRPr sz="1000" i="1">
              <a:latin typeface="Nixie One"/>
              <a:ea typeface="Nixie One"/>
              <a:cs typeface="Nixie One"/>
              <a:sym typeface="Nixie One"/>
            </a:endParaRPr>
          </a:p>
        </p:txBody>
      </p:sp>
      <p:sp>
        <p:nvSpPr>
          <p:cNvPr id="478" name="Google Shape;478;p45"/>
          <p:cNvSpPr txBox="1"/>
          <p:nvPr>
            <p:custDataLst>
              <p:tags r:id="rId5"/>
            </p:custDataLst>
          </p:nvPr>
        </p:nvSpPr>
        <p:spPr>
          <a:xfrm>
            <a:off x="2702750" y="3529950"/>
            <a:ext cx="5601000" cy="673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Nixie One"/>
              <a:buChar char="●"/>
            </a:pPr>
            <a:r>
              <a:rPr lang="en" b="1" dirty="0">
                <a:latin typeface="Nixie One"/>
                <a:ea typeface="Nixie One"/>
                <a:cs typeface="Nixie One"/>
                <a:sym typeface="Nixie One"/>
              </a:rPr>
              <a:t>Conscientisation et acceptation de la diff</a:t>
            </a:r>
            <a:r>
              <a:rPr lang="fr-CA" b="1" dirty="0">
                <a:latin typeface="Nixie One"/>
                <a:ea typeface="Nixie One"/>
                <a:cs typeface="Nixie One"/>
                <a:sym typeface="Nixie One"/>
              </a:rPr>
              <a:t>é</a:t>
            </a:r>
            <a:r>
              <a:rPr lang="en" b="1" dirty="0">
                <a:latin typeface="Nixie One"/>
                <a:ea typeface="Nixie One"/>
                <a:cs typeface="Nixie One"/>
                <a:sym typeface="Nixie One"/>
              </a:rPr>
              <a:t>rence.</a:t>
            </a:r>
            <a:endParaRPr b="1" dirty="0">
              <a:latin typeface="Nixie One"/>
              <a:ea typeface="Nixie One"/>
              <a:cs typeface="Nixie One"/>
              <a:sym typeface="Nixie One"/>
            </a:endParaRPr>
          </a:p>
          <a:p>
            <a:pPr marL="457200" lvl="0" indent="-317500" algn="l" rtl="0">
              <a:spcBef>
                <a:spcPts val="0"/>
              </a:spcBef>
              <a:spcAft>
                <a:spcPts val="0"/>
              </a:spcAft>
              <a:buSzPts val="1400"/>
              <a:buFont typeface="Nixie One"/>
              <a:buChar char="●"/>
            </a:pPr>
            <a:r>
              <a:rPr lang="en" b="1" dirty="0" err="1">
                <a:latin typeface="Nixie One"/>
                <a:ea typeface="Nixie One"/>
                <a:cs typeface="Nixie One"/>
                <a:sym typeface="Nixie One"/>
              </a:rPr>
              <a:t>Favorise</a:t>
            </a:r>
            <a:r>
              <a:rPr lang="en" b="1" dirty="0">
                <a:latin typeface="Nixie One"/>
                <a:ea typeface="Nixie One"/>
                <a:cs typeface="Nixie One"/>
                <a:sym typeface="Nixie One"/>
              </a:rPr>
              <a:t> </a:t>
            </a:r>
            <a:r>
              <a:rPr lang="en" b="1" dirty="0" err="1">
                <a:latin typeface="Nixie One"/>
                <a:ea typeface="Nixie One"/>
                <a:cs typeface="Nixie One"/>
                <a:sym typeface="Nixie One"/>
              </a:rPr>
              <a:t>l’entraide</a:t>
            </a:r>
            <a:r>
              <a:rPr lang="en" b="1" dirty="0">
                <a:latin typeface="Nixie One"/>
                <a:ea typeface="Nixie One"/>
                <a:cs typeface="Nixie One"/>
                <a:sym typeface="Nixie One"/>
              </a:rPr>
              <a:t> et </a:t>
            </a:r>
            <a:r>
              <a:rPr lang="en" b="1" dirty="0" err="1">
                <a:latin typeface="Nixie One"/>
                <a:ea typeface="Nixie One"/>
                <a:cs typeface="Nixie One"/>
                <a:sym typeface="Nixie One"/>
              </a:rPr>
              <a:t>l’adoption</a:t>
            </a:r>
            <a:r>
              <a:rPr lang="en" b="1" dirty="0">
                <a:latin typeface="Nixie One"/>
                <a:ea typeface="Nixie One"/>
                <a:cs typeface="Nixie One"/>
                <a:sym typeface="Nixie One"/>
              </a:rPr>
              <a:t> de </a:t>
            </a:r>
            <a:r>
              <a:rPr lang="en" b="1" dirty="0" err="1">
                <a:latin typeface="Nixie One"/>
                <a:ea typeface="Nixie One"/>
                <a:cs typeface="Nixie One"/>
                <a:sym typeface="Nixie One"/>
              </a:rPr>
              <a:t>comportements</a:t>
            </a:r>
            <a:r>
              <a:rPr lang="en" b="1" dirty="0">
                <a:latin typeface="Nixie One"/>
                <a:ea typeface="Nixie One"/>
                <a:cs typeface="Nixie One"/>
                <a:sym typeface="Nixie One"/>
              </a:rPr>
              <a:t> </a:t>
            </a:r>
            <a:r>
              <a:rPr lang="en" b="1" dirty="0" err="1">
                <a:latin typeface="Nixie One"/>
                <a:ea typeface="Nixie One"/>
                <a:cs typeface="Nixie One"/>
                <a:sym typeface="Nixie One"/>
              </a:rPr>
              <a:t>inclusifs</a:t>
            </a:r>
            <a:r>
              <a:rPr lang="en" b="1" dirty="0">
                <a:latin typeface="Nixie One"/>
                <a:ea typeface="Nixie One"/>
                <a:cs typeface="Nixie One"/>
                <a:sym typeface="Nixie One"/>
              </a:rPr>
              <a:t>.</a:t>
            </a:r>
            <a:endParaRPr b="1" dirty="0">
              <a:latin typeface="Nixie One"/>
              <a:ea typeface="Nixie One"/>
              <a:cs typeface="Nixie One"/>
              <a:sym typeface="Nixie One"/>
            </a:endParaRPr>
          </a:p>
        </p:txBody>
      </p:sp>
      <p:sp>
        <p:nvSpPr>
          <p:cNvPr id="479" name="Google Shape;479;p45"/>
          <p:cNvSpPr txBox="1"/>
          <p:nvPr>
            <p:custDataLst>
              <p:tags r:id="rId6"/>
            </p:custDataLst>
          </p:nvPr>
        </p:nvSpPr>
        <p:spPr>
          <a:xfrm>
            <a:off x="5686950" y="4159800"/>
            <a:ext cx="3441900" cy="3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dirty="0">
                <a:solidFill>
                  <a:srgbClr val="212121"/>
                </a:solidFill>
                <a:highlight>
                  <a:srgbClr val="FFFFFF"/>
                </a:highlight>
                <a:latin typeface="Nixie One"/>
                <a:ea typeface="Nixie One"/>
                <a:cs typeface="Nixie One"/>
                <a:sym typeface="Nixie One"/>
              </a:rPr>
              <a:t>Grandisson, M., Tétreault, S., &amp; Freeman, A.R. (2012).</a:t>
            </a:r>
            <a:endParaRPr sz="1000" i="1" dirty="0">
              <a:latin typeface="Nixie One"/>
              <a:ea typeface="Nixie One"/>
              <a:cs typeface="Nixie One"/>
              <a:sym typeface="Nixie One"/>
            </a:endParaRPr>
          </a:p>
        </p:txBody>
      </p:sp>
      <p:sp>
        <p:nvSpPr>
          <p:cNvPr id="480" name="Google Shape;480;p45"/>
          <p:cNvSpPr/>
          <p:nvPr>
            <p:custDataLst>
              <p:tags r:id="rId7"/>
            </p:custDataLst>
          </p:nvPr>
        </p:nvSpPr>
        <p:spPr>
          <a:xfrm>
            <a:off x="-106350" y="-42725"/>
            <a:ext cx="2508900" cy="5234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5"/>
          <p:cNvSpPr txBox="1"/>
          <p:nvPr>
            <p:custDataLst>
              <p:tags r:id="rId8"/>
            </p:custDataLst>
          </p:nvPr>
        </p:nvSpPr>
        <p:spPr>
          <a:xfrm>
            <a:off x="351850" y="1403475"/>
            <a:ext cx="2001300" cy="6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Varela Round"/>
                <a:ea typeface="Varela Round"/>
                <a:cs typeface="Varela Round"/>
                <a:sym typeface="Varela Round"/>
              </a:rPr>
              <a:t>Pour les jeunes ayant une incapacité</a:t>
            </a:r>
            <a:endParaRPr>
              <a:latin typeface="Varela Round"/>
              <a:ea typeface="Varela Round"/>
              <a:cs typeface="Varela Round"/>
              <a:sym typeface="Varela Round"/>
            </a:endParaRPr>
          </a:p>
        </p:txBody>
      </p:sp>
      <p:sp>
        <p:nvSpPr>
          <p:cNvPr id="482" name="Google Shape;482;p45"/>
          <p:cNvSpPr txBox="1"/>
          <p:nvPr>
            <p:custDataLst>
              <p:tags r:id="rId9"/>
            </p:custDataLst>
          </p:nvPr>
        </p:nvSpPr>
        <p:spPr>
          <a:xfrm>
            <a:off x="348050" y="3251825"/>
            <a:ext cx="2271900" cy="6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Varela Round"/>
                <a:ea typeface="Varela Round"/>
                <a:cs typeface="Varela Round"/>
                <a:sym typeface="Varela Round"/>
              </a:rPr>
              <a:t>Pour les jeunes n’ayant pas d’incapacité</a:t>
            </a:r>
            <a:endParaRPr>
              <a:latin typeface="Varela Round"/>
              <a:ea typeface="Varela Round"/>
              <a:cs typeface="Varela Round"/>
              <a:sym typeface="Varela Round"/>
            </a:endParaRPr>
          </a:p>
        </p:txBody>
      </p:sp>
      <p:sp>
        <p:nvSpPr>
          <p:cNvPr id="483" name="Google Shape;483;p45"/>
          <p:cNvSpPr txBox="1"/>
          <p:nvPr>
            <p:custDataLst>
              <p:tags r:id="rId10"/>
            </p:custDataLst>
          </p:nvPr>
        </p:nvSpPr>
        <p:spPr>
          <a:xfrm>
            <a:off x="1039575" y="2489200"/>
            <a:ext cx="16146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Varela Round"/>
                <a:ea typeface="Varela Round"/>
                <a:cs typeface="Varela Round"/>
                <a:sym typeface="Varela Round"/>
              </a:rPr>
              <a:t>MAIS AUSSI...</a:t>
            </a:r>
            <a:endParaRPr>
              <a:latin typeface="Varela Round"/>
              <a:ea typeface="Varela Round"/>
              <a:cs typeface="Varela Round"/>
              <a:sym typeface="Varela Round"/>
            </a:endParaRPr>
          </a:p>
        </p:txBody>
      </p:sp>
      <p:sp>
        <p:nvSpPr>
          <p:cNvPr id="484" name="Google Shape;484;p45"/>
          <p:cNvSpPr/>
          <p:nvPr>
            <p:custDataLst>
              <p:tags r:id="rId11"/>
            </p:custDataLst>
          </p:nvPr>
        </p:nvSpPr>
        <p:spPr>
          <a:xfrm>
            <a:off x="-48525" y="1308875"/>
            <a:ext cx="2702700" cy="856800"/>
          </a:xfrm>
          <a:prstGeom prst="cloudCallout">
            <a:avLst>
              <a:gd name="adj1" fmla="val 72342"/>
              <a:gd name="adj2" fmla="val -24028"/>
            </a:avLst>
          </a:prstGeom>
          <a:no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xie One"/>
              <a:ea typeface="Nixie One"/>
              <a:cs typeface="Nixie One"/>
              <a:sym typeface="Nixie One"/>
            </a:endParaRPr>
          </a:p>
        </p:txBody>
      </p:sp>
      <p:sp>
        <p:nvSpPr>
          <p:cNvPr id="485" name="Google Shape;485;p45"/>
          <p:cNvSpPr/>
          <p:nvPr>
            <p:custDataLst>
              <p:tags r:id="rId12"/>
            </p:custDataLst>
          </p:nvPr>
        </p:nvSpPr>
        <p:spPr>
          <a:xfrm>
            <a:off x="1150" y="3163125"/>
            <a:ext cx="2702700" cy="928200"/>
          </a:xfrm>
          <a:prstGeom prst="cloudCallout">
            <a:avLst>
              <a:gd name="adj1" fmla="val 58391"/>
              <a:gd name="adj2" fmla="val 67598"/>
            </a:avLst>
          </a:prstGeom>
          <a:no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6"/>
          <p:cNvSpPr txBox="1">
            <a:spLocks noGrp="1"/>
          </p:cNvSpPr>
          <p:nvPr>
            <p:ph type="title"/>
            <p:custDataLst>
              <p:tags r:id="rId1"/>
            </p:custDataLst>
          </p:nvPr>
        </p:nvSpPr>
        <p:spPr>
          <a:xfrm>
            <a:off x="3371550" y="391550"/>
            <a:ext cx="24009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a:t>Votre rôle</a:t>
            </a:r>
            <a:endParaRPr sz="2600" b="1"/>
          </a:p>
        </p:txBody>
      </p:sp>
      <p:sp>
        <p:nvSpPr>
          <p:cNvPr id="491" name="Google Shape;491;p46"/>
          <p:cNvSpPr txBox="1">
            <a:spLocks noGrp="1"/>
          </p:cNvSpPr>
          <p:nvPr>
            <p:ph type="body" idx="1"/>
            <p:custDataLst>
              <p:tags r:id="rId2"/>
            </p:custDataLst>
          </p:nvPr>
        </p:nvSpPr>
        <p:spPr>
          <a:xfrm>
            <a:off x="2532475" y="1077750"/>
            <a:ext cx="6271800" cy="2373900"/>
          </a:xfrm>
          <a:prstGeom prst="rect">
            <a:avLst/>
          </a:prstGeom>
        </p:spPr>
        <p:txBody>
          <a:bodyPr spcFirstLastPara="1" wrap="square" lIns="91425" tIns="91425" rIns="91425" bIns="91425" anchor="t" anchorCtr="0">
            <a:noAutofit/>
          </a:bodyPr>
          <a:lstStyle/>
          <a:p>
            <a:pPr marL="368300" lvl="0" indent="-317500" algn="l" rtl="0">
              <a:lnSpc>
                <a:spcPct val="115000"/>
              </a:lnSpc>
              <a:spcBef>
                <a:spcPts val="0"/>
              </a:spcBef>
              <a:spcAft>
                <a:spcPts val="0"/>
              </a:spcAft>
              <a:buClr>
                <a:srgbClr val="27CED7"/>
              </a:buClr>
              <a:buSzPts val="1400"/>
              <a:buFont typeface="Nixie One"/>
              <a:buChar char="●"/>
            </a:pPr>
            <a:r>
              <a:rPr lang="en" sz="1400" b="1" dirty="0">
                <a:solidFill>
                  <a:schemeClr val="dk1"/>
                </a:solidFill>
                <a:latin typeface="Nixie One"/>
                <a:ea typeface="Nixie One"/>
                <a:cs typeface="Nixie One"/>
                <a:sym typeface="Nixie One"/>
              </a:rPr>
              <a:t>Être sensible aux impacts des difficultés langagières sur l’expérience vécue en camp de jour.</a:t>
            </a:r>
            <a:endParaRPr sz="1400" b="1" dirty="0">
              <a:solidFill>
                <a:schemeClr val="dk1"/>
              </a:solidFill>
              <a:latin typeface="Nixie One"/>
              <a:ea typeface="Nixie One"/>
              <a:cs typeface="Nixie One"/>
              <a:sym typeface="Nixie One"/>
            </a:endParaRPr>
          </a:p>
          <a:p>
            <a:pPr marL="914400" lvl="1" indent="-317500" algn="l" rtl="0">
              <a:lnSpc>
                <a:spcPct val="115000"/>
              </a:lnSpc>
              <a:spcBef>
                <a:spcPts val="0"/>
              </a:spcBef>
              <a:spcAft>
                <a:spcPts val="0"/>
              </a:spcAft>
              <a:buClr>
                <a:schemeClr val="dk1"/>
              </a:buClr>
              <a:buSzPts val="1400"/>
              <a:buFont typeface="Nixie One"/>
              <a:buAutoNum type="alphaLcPeriod"/>
            </a:pPr>
            <a:r>
              <a:rPr lang="en" sz="1400" b="1" dirty="0">
                <a:solidFill>
                  <a:schemeClr val="tx1"/>
                </a:solidFill>
                <a:latin typeface="Nixie One"/>
                <a:ea typeface="Nixie One"/>
                <a:cs typeface="Nixie One"/>
                <a:sym typeface="Nixie One"/>
              </a:rPr>
              <a:t>Analogie de l’iceberg : se questionner face à un comportement. Qu’est-ce </a:t>
            </a:r>
            <a:r>
              <a:rPr lang="en" sz="1400" b="1" dirty="0" err="1">
                <a:solidFill>
                  <a:schemeClr val="tx1"/>
                </a:solidFill>
                <a:latin typeface="Nixie One"/>
                <a:ea typeface="Nixie One"/>
                <a:cs typeface="Nixie One"/>
                <a:sym typeface="Nixie One"/>
              </a:rPr>
              <a:t>qu’il</a:t>
            </a:r>
            <a:r>
              <a:rPr lang="en" sz="1400" b="1" dirty="0">
                <a:solidFill>
                  <a:schemeClr val="tx1"/>
                </a:solidFill>
                <a:latin typeface="Nixie One"/>
                <a:ea typeface="Nixie One"/>
                <a:cs typeface="Nixie One"/>
                <a:sym typeface="Nixie One"/>
              </a:rPr>
              <a:t> </a:t>
            </a:r>
            <a:r>
              <a:rPr lang="en" sz="1400" b="1" dirty="0" err="1">
                <a:solidFill>
                  <a:schemeClr val="tx1"/>
                </a:solidFill>
                <a:latin typeface="Nixie One"/>
                <a:ea typeface="Nixie One"/>
                <a:cs typeface="Nixie One"/>
                <a:sym typeface="Nixie One"/>
              </a:rPr>
              <a:t>signifie</a:t>
            </a:r>
            <a:r>
              <a:rPr lang="en" sz="1400" b="1" dirty="0">
                <a:solidFill>
                  <a:schemeClr val="tx1"/>
                </a:solidFill>
                <a:latin typeface="Nixie One"/>
                <a:ea typeface="Nixie One"/>
                <a:cs typeface="Nixie One"/>
                <a:sym typeface="Nixie One"/>
              </a:rPr>
              <a:t>?</a:t>
            </a:r>
            <a:endParaRPr sz="1400" b="1" dirty="0">
              <a:solidFill>
                <a:schemeClr val="tx1"/>
              </a:solidFill>
              <a:latin typeface="Nixie One"/>
              <a:ea typeface="Nixie One"/>
              <a:cs typeface="Nixie One"/>
              <a:sym typeface="Nixie One"/>
            </a:endParaRPr>
          </a:p>
          <a:p>
            <a:pPr marL="914400" lvl="0" indent="0" algn="l" rtl="0">
              <a:lnSpc>
                <a:spcPct val="115000"/>
              </a:lnSpc>
              <a:spcBef>
                <a:spcPts val="0"/>
              </a:spcBef>
              <a:spcAft>
                <a:spcPts val="0"/>
              </a:spcAft>
              <a:buNone/>
            </a:pPr>
            <a:endParaRPr sz="1400" b="1" dirty="0">
              <a:solidFill>
                <a:schemeClr val="dk1"/>
              </a:solidFill>
              <a:latin typeface="Nixie One"/>
              <a:ea typeface="Nixie One"/>
              <a:cs typeface="Nixie One"/>
              <a:sym typeface="Nixie One"/>
            </a:endParaRPr>
          </a:p>
          <a:p>
            <a:pPr marL="368300" lvl="0" indent="-317500" algn="l" rtl="0">
              <a:lnSpc>
                <a:spcPct val="115000"/>
              </a:lnSpc>
              <a:spcBef>
                <a:spcPts val="0"/>
              </a:spcBef>
              <a:spcAft>
                <a:spcPts val="0"/>
              </a:spcAft>
              <a:buClr>
                <a:srgbClr val="27CED7"/>
              </a:buClr>
              <a:buSzPts val="1400"/>
              <a:buFont typeface="Times New Roman"/>
              <a:buChar char="●"/>
            </a:pPr>
            <a:r>
              <a:rPr lang="en" sz="1400" b="1" dirty="0">
                <a:solidFill>
                  <a:schemeClr val="dk1"/>
                </a:solidFill>
                <a:latin typeface="Nixie One"/>
                <a:ea typeface="Nixie One"/>
                <a:cs typeface="Nixie One"/>
                <a:sym typeface="Nixie One"/>
              </a:rPr>
              <a:t>Mettre en place des contextes favorables pour inclure les jeunes qui ont des difficultés de communication. </a:t>
            </a:r>
            <a:endParaRPr sz="1400" b="1" dirty="0">
              <a:solidFill>
                <a:schemeClr val="dk1"/>
              </a:solidFill>
              <a:latin typeface="Nixie One"/>
              <a:ea typeface="Nixie One"/>
              <a:cs typeface="Nixie One"/>
              <a:sym typeface="Nixie One"/>
            </a:endParaRPr>
          </a:p>
          <a:p>
            <a:pPr marL="914400" lvl="1" indent="-317500" algn="l" rtl="0">
              <a:lnSpc>
                <a:spcPct val="115000"/>
              </a:lnSpc>
              <a:spcBef>
                <a:spcPts val="0"/>
              </a:spcBef>
              <a:spcAft>
                <a:spcPts val="0"/>
              </a:spcAft>
              <a:buClr>
                <a:srgbClr val="000000"/>
              </a:buClr>
              <a:buSzPts val="1400"/>
              <a:buFont typeface="Nixie One"/>
              <a:buAutoNum type="alphaLcPeriod"/>
            </a:pPr>
            <a:r>
              <a:rPr lang="en" sz="1400" b="1" dirty="0">
                <a:solidFill>
                  <a:schemeClr val="dk1"/>
                </a:solidFill>
                <a:latin typeface="Nixie One"/>
                <a:ea typeface="Nixie One"/>
                <a:cs typeface="Nixie One"/>
                <a:sym typeface="Nixie One"/>
              </a:rPr>
              <a:t>Bénéfique pour tous les enfants de votre groupe!</a:t>
            </a:r>
            <a:endParaRPr sz="1400" b="1" dirty="0">
              <a:latin typeface="Nixie One"/>
              <a:ea typeface="Nixie One"/>
              <a:cs typeface="Nixie One"/>
              <a:sym typeface="Nixie One"/>
            </a:endParaRPr>
          </a:p>
        </p:txBody>
      </p:sp>
      <p:sp>
        <p:nvSpPr>
          <p:cNvPr id="492" name="Google Shape;492;p46"/>
          <p:cNvSpPr txBox="1">
            <a:spLocks noGrp="1"/>
          </p:cNvSpPr>
          <p:nvPr>
            <p:ph type="sldNum" idx="12"/>
            <p:custDataLst>
              <p:tags r:id="rId3"/>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494" name="Google Shape;494;p46"/>
          <p:cNvGrpSpPr/>
          <p:nvPr>
            <p:custDataLst>
              <p:tags r:id="rId4"/>
            </p:custDataLst>
          </p:nvPr>
        </p:nvGrpSpPr>
        <p:grpSpPr>
          <a:xfrm>
            <a:off x="2838575" y="3484687"/>
            <a:ext cx="4890888" cy="1233900"/>
            <a:chOff x="3093825" y="3300525"/>
            <a:chExt cx="4890888" cy="1233900"/>
          </a:xfrm>
        </p:grpSpPr>
        <p:sp>
          <p:nvSpPr>
            <p:cNvPr id="495" name="Google Shape;495;p46"/>
            <p:cNvSpPr/>
            <p:nvPr/>
          </p:nvSpPr>
          <p:spPr>
            <a:xfrm>
              <a:off x="3093825" y="3300525"/>
              <a:ext cx="4890888" cy="1233900"/>
            </a:xfrm>
            <a:prstGeom prst="cloud">
              <a:avLst/>
            </a:prstGeom>
            <a:no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6"/>
            <p:cNvSpPr txBox="1"/>
            <p:nvPr/>
          </p:nvSpPr>
          <p:spPr>
            <a:xfrm>
              <a:off x="3792225" y="3595300"/>
              <a:ext cx="37029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err="1">
                  <a:latin typeface="Nixie One"/>
                  <a:ea typeface="Nixie One"/>
                  <a:cs typeface="Nixie One"/>
                  <a:sym typeface="Nixie One"/>
                </a:rPr>
                <a:t>Loisirs</a:t>
              </a:r>
              <a:r>
                <a:rPr lang="en" b="1" dirty="0">
                  <a:latin typeface="Nixie One"/>
                  <a:ea typeface="Nixie One"/>
                  <a:cs typeface="Nixie One"/>
                  <a:sym typeface="Nixie One"/>
                </a:rPr>
                <a:t> = un </a:t>
              </a:r>
              <a:r>
                <a:rPr lang="en" b="1" dirty="0" err="1">
                  <a:latin typeface="Nixie One"/>
                  <a:ea typeface="Nixie One"/>
                  <a:cs typeface="Nixie One"/>
                  <a:sym typeface="Nixie One"/>
                </a:rPr>
                <a:t>tremplin</a:t>
              </a:r>
              <a:r>
                <a:rPr lang="en" b="1" dirty="0">
                  <a:latin typeface="Nixie One"/>
                  <a:ea typeface="Nixie One"/>
                  <a:cs typeface="Nixie One"/>
                  <a:sym typeface="Nixie One"/>
                </a:rPr>
                <a:t> </a:t>
              </a:r>
              <a:r>
                <a:rPr lang="en" b="1" dirty="0" err="1">
                  <a:latin typeface="Nixie One"/>
                  <a:ea typeface="Nixie One"/>
                  <a:cs typeface="Nixie One"/>
                  <a:sym typeface="Nixie One"/>
                </a:rPr>
                <a:t>vers</a:t>
              </a:r>
              <a:r>
                <a:rPr lang="en" b="1" dirty="0">
                  <a:latin typeface="Nixie One"/>
                  <a:ea typeface="Nixie One"/>
                  <a:cs typeface="Nixie One"/>
                  <a:sym typeface="Nixie One"/>
                </a:rPr>
                <a:t> </a:t>
              </a:r>
              <a:r>
                <a:rPr lang="en" b="1" dirty="0" err="1">
                  <a:latin typeface="Nixie One"/>
                  <a:ea typeface="Nixie One"/>
                  <a:cs typeface="Nixie One"/>
                  <a:sym typeface="Nixie One"/>
                </a:rPr>
                <a:t>l’inclusion</a:t>
              </a:r>
              <a:r>
                <a:rPr lang="en" b="1" dirty="0">
                  <a:latin typeface="Nixie One"/>
                  <a:ea typeface="Nixie One"/>
                  <a:cs typeface="Nixie One"/>
                  <a:sym typeface="Nixie One"/>
                </a:rPr>
                <a:t>!</a:t>
              </a:r>
              <a:endParaRPr b="1" dirty="0">
                <a:latin typeface="Nixie One"/>
                <a:ea typeface="Nixie One"/>
                <a:cs typeface="Nixie One"/>
                <a:sym typeface="Nixie One"/>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7"/>
          <p:cNvSpPr txBox="1">
            <a:spLocks noGrp="1"/>
          </p:cNvSpPr>
          <p:nvPr>
            <p:ph type="body" idx="1"/>
            <p:custDataLst>
              <p:tags r:id="rId1"/>
            </p:custDataLst>
          </p:nvPr>
        </p:nvSpPr>
        <p:spPr>
          <a:xfrm>
            <a:off x="1246225" y="658200"/>
            <a:ext cx="6651600" cy="519600"/>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r>
              <a:rPr lang="en" sz="2600" b="1" dirty="0">
                <a:latin typeface="Nixie One"/>
                <a:ea typeface="Nixie One"/>
                <a:cs typeface="Nixie One"/>
                <a:sym typeface="Nixie One"/>
              </a:rPr>
              <a:t>Un moment dans la </a:t>
            </a:r>
            <a:r>
              <a:rPr lang="en" sz="2600" b="1" dirty="0" err="1">
                <a:latin typeface="Nixie One"/>
                <a:ea typeface="Nixie One"/>
                <a:cs typeface="Nixie One"/>
                <a:sym typeface="Nixie One"/>
              </a:rPr>
              <a:t>peau</a:t>
            </a:r>
            <a:r>
              <a:rPr lang="en" sz="2600" b="1" dirty="0">
                <a:latin typeface="Nixie One"/>
                <a:ea typeface="Nixie One"/>
                <a:cs typeface="Nixie One"/>
                <a:sym typeface="Nixie One"/>
              </a:rPr>
              <a:t> de Léo</a:t>
            </a:r>
            <a:endParaRPr sz="2600" b="1" dirty="0">
              <a:latin typeface="Nixie One"/>
              <a:ea typeface="Nixie One"/>
              <a:cs typeface="Nixie One"/>
              <a:sym typeface="Nixie One"/>
            </a:endParaRPr>
          </a:p>
        </p:txBody>
      </p:sp>
      <p:sp>
        <p:nvSpPr>
          <p:cNvPr id="502" name="Google Shape;502;p47"/>
          <p:cNvSpPr txBox="1">
            <a:spLocks noGrp="1"/>
          </p:cNvSpPr>
          <p:nvPr>
            <p:ph type="sldNum" idx="12"/>
            <p:custDataLst>
              <p:tags r:id="rId2"/>
            </p:custDataLst>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pic>
        <p:nvPicPr>
          <p:cNvPr id="503" name="Google Shape;503;p47"/>
          <p:cNvPicPr preferRelativeResize="0"/>
          <p:nvPr>
            <p:custDataLst>
              <p:tags r:id="rId3"/>
            </p:custDataLst>
          </p:nvPr>
        </p:nvPicPr>
        <p:blipFill>
          <a:blip r:embed="rId7">
            <a:alphaModFix/>
          </a:blip>
          <a:stretch>
            <a:fillRect/>
          </a:stretch>
        </p:blipFill>
        <p:spPr>
          <a:xfrm>
            <a:off x="1880850" y="1479075"/>
            <a:ext cx="5709622" cy="2497950"/>
          </a:xfrm>
          <a:prstGeom prst="rect">
            <a:avLst/>
          </a:prstGeom>
          <a:noFill/>
          <a:ln>
            <a:noFill/>
          </a:ln>
        </p:spPr>
      </p:pic>
      <p:sp>
        <p:nvSpPr>
          <p:cNvPr id="504" name="Google Shape;504;p47"/>
          <p:cNvSpPr txBox="1">
            <a:spLocks noGrp="1"/>
          </p:cNvSpPr>
          <p:nvPr>
            <p:ph type="body" idx="1"/>
            <p:custDataLst>
              <p:tags r:id="rId4"/>
            </p:custDataLst>
          </p:nvPr>
        </p:nvSpPr>
        <p:spPr>
          <a:xfrm>
            <a:off x="2995625" y="4030625"/>
            <a:ext cx="3150300" cy="454200"/>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r>
              <a:rPr lang="en" sz="1800" b="1" dirty="0">
                <a:latin typeface="Nixie One"/>
                <a:ea typeface="Nixie One"/>
                <a:cs typeface="Nixie One"/>
                <a:sym typeface="Nixie One"/>
              </a:rPr>
              <a:t>Des volontaires ? </a:t>
            </a:r>
            <a:endParaRPr sz="1800" b="1" dirty="0">
              <a:latin typeface="Nixie One"/>
              <a:ea typeface="Nixie One"/>
              <a:cs typeface="Nixie One"/>
              <a:sym typeface="Nixie On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9"/>
          <p:cNvSpPr txBox="1">
            <a:spLocks noGrp="1"/>
          </p:cNvSpPr>
          <p:nvPr>
            <p:ph type="ctrTitle"/>
            <p:custDataLst>
              <p:tags r:id="rId1"/>
            </p:custDataLst>
          </p:nvPr>
        </p:nvSpPr>
        <p:spPr>
          <a:xfrm>
            <a:off x="1739725" y="2843975"/>
            <a:ext cx="5804100" cy="85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t>Comment inclure Léo ?</a:t>
            </a:r>
            <a:endParaRPr b="1" dirty="0"/>
          </a:p>
        </p:txBody>
      </p:sp>
      <p:sp>
        <p:nvSpPr>
          <p:cNvPr id="517" name="Google Shape;517;p49"/>
          <p:cNvSpPr txBox="1"/>
          <p:nvPr>
            <p:custDataLst>
              <p:tags r:id="rId2"/>
            </p:custDataLst>
          </p:nvPr>
        </p:nvSpPr>
        <p:spPr>
          <a:xfrm>
            <a:off x="3050275" y="475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9600" b="1">
                <a:solidFill>
                  <a:srgbClr val="00ACC3"/>
                </a:solidFill>
                <a:latin typeface="Varela Round"/>
                <a:ea typeface="Varela Round"/>
                <a:cs typeface="Varela Round"/>
                <a:sym typeface="Varela Round"/>
              </a:rPr>
              <a:t>4</a:t>
            </a:r>
            <a:endParaRPr sz="9600" b="1">
              <a:solidFill>
                <a:srgbClr val="00ACC3"/>
              </a:solidFill>
              <a:latin typeface="Varela Round"/>
              <a:ea typeface="Varela Round"/>
              <a:cs typeface="Varela Round"/>
              <a:sym typeface="Varela Round"/>
            </a:endParaRPr>
          </a:p>
        </p:txBody>
      </p:sp>
      <p:sp>
        <p:nvSpPr>
          <p:cNvPr id="518" name="Google Shape;518;p49"/>
          <p:cNvSpPr txBox="1">
            <a:spLocks noGrp="1"/>
          </p:cNvSpPr>
          <p:nvPr>
            <p:ph type="sldNum" idx="12"/>
            <p:custDataLst>
              <p:tags r:id="rId3"/>
            </p:custDataLst>
          </p:nvPr>
        </p:nvSpPr>
        <p:spPr>
          <a:xfrm>
            <a:off x="4337100" y="4825850"/>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0"/>
          <p:cNvSpPr txBox="1">
            <a:spLocks noGrp="1"/>
          </p:cNvSpPr>
          <p:nvPr>
            <p:ph type="body" idx="1"/>
            <p:custDataLst>
              <p:tags r:id="rId1"/>
            </p:custDataLst>
          </p:nvPr>
        </p:nvSpPr>
        <p:spPr>
          <a:xfrm>
            <a:off x="2935875" y="1413975"/>
            <a:ext cx="5275500" cy="3305400"/>
          </a:xfrm>
          <a:prstGeom prst="rect">
            <a:avLst/>
          </a:prstGeom>
        </p:spPr>
        <p:txBody>
          <a:bodyPr spcFirstLastPara="1" wrap="square" lIns="91425" tIns="0" rIns="91425" bIns="91425" anchor="t" anchorCtr="0">
            <a:noAutofit/>
          </a:bodyPr>
          <a:lstStyle/>
          <a:p>
            <a:pPr indent="-317500">
              <a:lnSpc>
                <a:spcPct val="115000"/>
              </a:lnSpc>
              <a:spcBef>
                <a:spcPts val="0"/>
              </a:spcBef>
              <a:buClr>
                <a:srgbClr val="000000"/>
              </a:buClr>
              <a:buSzPts val="1400"/>
            </a:pPr>
            <a:r>
              <a:rPr lang="fr-CA" sz="1400" b="1" dirty="0">
                <a:solidFill>
                  <a:srgbClr val="000000"/>
                </a:solidFill>
                <a:latin typeface="Nixie One"/>
                <a:ea typeface="Nixie One"/>
                <a:cs typeface="Nixie One"/>
                <a:sym typeface="Nixie One"/>
              </a:rPr>
              <a:t>Assurez-vous d’avoir l’attention des enfants (observer le non verbal, il est parlant!)</a:t>
            </a:r>
          </a:p>
          <a:p>
            <a:pPr indent="-317500">
              <a:lnSpc>
                <a:spcPct val="115000"/>
              </a:lnSpc>
              <a:spcBef>
                <a:spcPts val="0"/>
              </a:spcBef>
              <a:buClr>
                <a:srgbClr val="000000"/>
              </a:buClr>
              <a:buSzPts val="1400"/>
            </a:pPr>
            <a:endParaRPr lang="en" sz="1400" b="1" dirty="0">
              <a:solidFill>
                <a:srgbClr val="000000"/>
              </a:solidFill>
              <a:latin typeface="Nixie One"/>
              <a:ea typeface="Nixie One"/>
              <a:cs typeface="Nixie One"/>
              <a:sym typeface="Nixie One"/>
            </a:endParaRPr>
          </a:p>
          <a:p>
            <a:pPr indent="-317500">
              <a:lnSpc>
                <a:spcPct val="115000"/>
              </a:lnSpc>
              <a:spcBef>
                <a:spcPts val="0"/>
              </a:spcBef>
              <a:buClr>
                <a:srgbClr val="000000"/>
              </a:buClr>
              <a:buSzPts val="1400"/>
            </a:pPr>
            <a:r>
              <a:rPr lang="en" sz="1400" b="1" dirty="0" err="1">
                <a:solidFill>
                  <a:srgbClr val="000000"/>
                </a:solidFill>
                <a:latin typeface="Nixie One"/>
                <a:ea typeface="Nixie One"/>
                <a:cs typeface="Nixie One"/>
                <a:sym typeface="Nixie One"/>
              </a:rPr>
              <a:t>Environnement</a:t>
            </a:r>
            <a:r>
              <a:rPr lang="en" sz="1400" b="1" dirty="0">
                <a:solidFill>
                  <a:srgbClr val="000000"/>
                </a:solidFill>
                <a:latin typeface="Nixie One"/>
                <a:ea typeface="Nixie One"/>
                <a:cs typeface="Nixie One"/>
                <a:sym typeface="Nixie One"/>
              </a:rPr>
              <a:t> </a:t>
            </a:r>
            <a:r>
              <a:rPr lang="en" sz="1400" b="1" dirty="0" err="1">
                <a:solidFill>
                  <a:srgbClr val="000000"/>
                </a:solidFill>
                <a:latin typeface="Nixie One"/>
                <a:ea typeface="Nixie One"/>
                <a:cs typeface="Nixie One"/>
                <a:sym typeface="Nixie One"/>
              </a:rPr>
              <a:t>propice</a:t>
            </a:r>
            <a:r>
              <a:rPr lang="en" sz="1400" b="1" dirty="0">
                <a:solidFill>
                  <a:srgbClr val="000000"/>
                </a:solidFill>
                <a:latin typeface="Nixie One"/>
                <a:ea typeface="Nixie One"/>
                <a:cs typeface="Nixie One"/>
                <a:sym typeface="Nixie One"/>
              </a:rPr>
              <a:t>.</a:t>
            </a:r>
          </a:p>
          <a:p>
            <a:pPr marL="139700" indent="0">
              <a:lnSpc>
                <a:spcPct val="115000"/>
              </a:lnSpc>
              <a:spcBef>
                <a:spcPts val="0"/>
              </a:spcBef>
              <a:buClr>
                <a:srgbClr val="000000"/>
              </a:buClr>
              <a:buSzPts val="1400"/>
              <a:buNone/>
            </a:pPr>
            <a:endParaRPr lang="en" sz="1400" b="1" dirty="0">
              <a:solidFill>
                <a:srgbClr val="000000"/>
              </a:solidFill>
              <a:latin typeface="Nixie One"/>
              <a:ea typeface="Nixie One"/>
              <a:cs typeface="Nixie One"/>
              <a:sym typeface="Nixie One"/>
            </a:endParaRPr>
          </a:p>
          <a:p>
            <a:pPr indent="-317500">
              <a:lnSpc>
                <a:spcPct val="115000"/>
              </a:lnSpc>
              <a:spcBef>
                <a:spcPts val="0"/>
              </a:spcBef>
              <a:buClr>
                <a:srgbClr val="000000"/>
              </a:buClr>
              <a:buSzPts val="1400"/>
            </a:pPr>
            <a:r>
              <a:rPr lang="fr-CA" sz="1400" b="1" dirty="0">
                <a:solidFill>
                  <a:srgbClr val="000000"/>
                </a:solidFill>
                <a:latin typeface="Nixie One"/>
                <a:ea typeface="Nixie One"/>
                <a:cs typeface="Nixie One"/>
                <a:sym typeface="Nixie One"/>
              </a:rPr>
              <a:t>Parlez lentement et mettez de l’expression.</a:t>
            </a:r>
          </a:p>
          <a:p>
            <a:pPr marL="1657350" indent="-285750">
              <a:lnSpc>
                <a:spcPct val="115000"/>
              </a:lnSpc>
              <a:spcBef>
                <a:spcPts val="0"/>
              </a:spcBef>
            </a:pPr>
            <a:endParaRPr sz="1400" b="1" dirty="0">
              <a:solidFill>
                <a:srgbClr val="000000"/>
              </a:solidFill>
              <a:latin typeface="Nixie One"/>
              <a:ea typeface="Nixie One"/>
              <a:cs typeface="Nixie One"/>
              <a:sym typeface="Nixie One"/>
            </a:endParaRPr>
          </a:p>
          <a:p>
            <a:pPr indent="-317500">
              <a:lnSpc>
                <a:spcPct val="115000"/>
              </a:lnSpc>
              <a:spcBef>
                <a:spcPts val="0"/>
              </a:spcBef>
              <a:buClr>
                <a:srgbClr val="000000"/>
              </a:buClr>
              <a:buSzPts val="1400"/>
            </a:pPr>
            <a:r>
              <a:rPr lang="en" sz="1400" b="1" dirty="0">
                <a:solidFill>
                  <a:srgbClr val="000000"/>
                </a:solidFill>
                <a:latin typeface="Nixie One"/>
                <a:ea typeface="Nixie One"/>
                <a:cs typeface="Nixie One"/>
                <a:sym typeface="Nixie One"/>
              </a:rPr>
              <a:t>Simplifiez les consignes.</a:t>
            </a:r>
            <a:endParaRPr sz="1400" b="1" dirty="0">
              <a:solidFill>
                <a:srgbClr val="000000"/>
              </a:solidFill>
              <a:latin typeface="Nixie One"/>
              <a:ea typeface="Nixie One"/>
              <a:cs typeface="Nixie One"/>
              <a:sym typeface="Nixie One"/>
            </a:endParaRPr>
          </a:p>
          <a:p>
            <a:pPr marL="1657350" indent="-285750">
              <a:lnSpc>
                <a:spcPct val="115000"/>
              </a:lnSpc>
              <a:spcBef>
                <a:spcPts val="0"/>
              </a:spcBef>
            </a:pPr>
            <a:endParaRPr sz="1400" b="1" dirty="0">
              <a:solidFill>
                <a:srgbClr val="000000"/>
              </a:solidFill>
              <a:latin typeface="Nixie One"/>
              <a:ea typeface="Nixie One"/>
              <a:cs typeface="Nixie One"/>
              <a:sym typeface="Nixie One"/>
            </a:endParaRPr>
          </a:p>
          <a:p>
            <a:pPr indent="-317500">
              <a:lnSpc>
                <a:spcPct val="115000"/>
              </a:lnSpc>
              <a:spcBef>
                <a:spcPts val="0"/>
              </a:spcBef>
              <a:buClr>
                <a:srgbClr val="000000"/>
              </a:buClr>
              <a:buSzPts val="1400"/>
            </a:pPr>
            <a:r>
              <a:rPr lang="en" sz="1400" b="1" dirty="0">
                <a:solidFill>
                  <a:srgbClr val="000000"/>
                </a:solidFill>
                <a:latin typeface="Nixie One"/>
                <a:ea typeface="Nixie One"/>
                <a:cs typeface="Nixie One"/>
                <a:sym typeface="Nixie One"/>
              </a:rPr>
              <a:t>Faites une démonstration de ce qui est attendu.</a:t>
            </a:r>
            <a:endParaRPr sz="1400" b="1" dirty="0">
              <a:solidFill>
                <a:srgbClr val="000000"/>
              </a:solidFill>
              <a:latin typeface="Nixie One"/>
              <a:ea typeface="Nixie One"/>
              <a:cs typeface="Nixie One"/>
              <a:sym typeface="Nixie One"/>
            </a:endParaRPr>
          </a:p>
          <a:p>
            <a:pPr marL="1657350" indent="-285750">
              <a:lnSpc>
                <a:spcPct val="115000"/>
              </a:lnSpc>
              <a:spcBef>
                <a:spcPts val="0"/>
              </a:spcBef>
            </a:pPr>
            <a:endParaRPr sz="1400" b="1" dirty="0">
              <a:solidFill>
                <a:srgbClr val="000000"/>
              </a:solidFill>
              <a:latin typeface="Nixie One"/>
              <a:ea typeface="Nixie One"/>
              <a:cs typeface="Nixie One"/>
              <a:sym typeface="Nixie One"/>
            </a:endParaRPr>
          </a:p>
          <a:p>
            <a:pPr indent="-317500">
              <a:lnSpc>
                <a:spcPct val="115000"/>
              </a:lnSpc>
              <a:spcBef>
                <a:spcPts val="0"/>
              </a:spcBef>
              <a:buClr>
                <a:srgbClr val="000000"/>
              </a:buClr>
              <a:buSzPts val="1400"/>
            </a:pPr>
            <a:r>
              <a:rPr lang="en" sz="1400" b="1" dirty="0">
                <a:solidFill>
                  <a:srgbClr val="000000"/>
                </a:solidFill>
                <a:latin typeface="Nixie One"/>
                <a:ea typeface="Nixie One"/>
                <a:cs typeface="Nixie One"/>
                <a:sym typeface="Nixie One"/>
              </a:rPr>
              <a:t>Validez la compréhension du groupe à la fin de l’explication.</a:t>
            </a:r>
            <a:endParaRPr sz="1400" b="1" dirty="0">
              <a:solidFill>
                <a:srgbClr val="000000"/>
              </a:solidFill>
              <a:latin typeface="Nixie One"/>
              <a:ea typeface="Nixie One"/>
              <a:cs typeface="Nixie One"/>
              <a:sym typeface="Nixie One"/>
            </a:endParaRPr>
          </a:p>
        </p:txBody>
      </p:sp>
      <p:sp>
        <p:nvSpPr>
          <p:cNvPr id="524" name="Google Shape;524;p50"/>
          <p:cNvSpPr txBox="1">
            <a:spLocks noGrp="1"/>
          </p:cNvSpPr>
          <p:nvPr>
            <p:ph type="sldNum" idx="12"/>
            <p:custDataLst>
              <p:tags r:id="rId2"/>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525" name="Google Shape;525;p50"/>
          <p:cNvSpPr txBox="1">
            <a:spLocks noGrp="1"/>
          </p:cNvSpPr>
          <p:nvPr>
            <p:ph type="title"/>
            <p:custDataLst>
              <p:tags r:id="rId3"/>
            </p:custDataLst>
          </p:nvPr>
        </p:nvSpPr>
        <p:spPr>
          <a:xfrm>
            <a:off x="3268275" y="301225"/>
            <a:ext cx="4614900" cy="78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2400" b="1">
                <a:solidFill>
                  <a:srgbClr val="000000"/>
                </a:solidFill>
              </a:rPr>
              <a:t>1- Stratégies pour l’aider à mieux vous comprendre </a:t>
            </a:r>
            <a:endParaRPr sz="2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r>
              <a:rPr lang="en-CA" sz="2000" dirty="0" err="1"/>
              <a:t>Partenaires</a:t>
            </a:r>
            <a:endParaRPr lang="fr-CA" dirty="0"/>
          </a:p>
        </p:txBody>
      </p:sp>
      <p:sp>
        <p:nvSpPr>
          <p:cNvPr id="2" name="Espace réservé du numéro de diapositive 1"/>
          <p:cNvSpPr>
            <a:spLocks noGrp="1"/>
          </p:cNvSpPr>
          <p:nvPr>
            <p:ph type="sldNum" idx="12"/>
            <p:custDataLst>
              <p:tags r:id="rId2"/>
            </p:custDataLst>
          </p:nvPr>
        </p:nvSpPr>
        <p:spPr/>
        <p:txBody>
          <a:bodyPr/>
          <a:lstStyle/>
          <a:p>
            <a:pPr marL="0" lvl="0" indent="0" algn="ctr" rtl="0">
              <a:spcBef>
                <a:spcPts val="0"/>
              </a:spcBef>
              <a:spcAft>
                <a:spcPts val="0"/>
              </a:spcAft>
              <a:buNone/>
            </a:pPr>
            <a:fld id="{00000000-1234-1234-1234-123412341234}" type="slidenum">
              <a:rPr lang="fr-CA" smtClean="0"/>
              <a:t>2</a:t>
            </a:fld>
            <a:endParaRPr lang="fr-CA"/>
          </a:p>
        </p:txBody>
      </p:sp>
      <p:sp>
        <p:nvSpPr>
          <p:cNvPr id="6" name="Titre 2"/>
          <p:cNvSpPr txBox="1">
            <a:spLocks/>
          </p:cNvSpPr>
          <p:nvPr>
            <p:custDataLst>
              <p:tags r:id="rId3"/>
            </p:custDataLst>
          </p:nvPr>
        </p:nvSpPr>
        <p:spPr>
          <a:xfrm>
            <a:off x="2935875" y="3186775"/>
            <a:ext cx="5275500" cy="6411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r>
              <a:rPr lang="en-CA" sz="2000" dirty="0" err="1"/>
              <a:t>Soutien</a:t>
            </a:r>
            <a:r>
              <a:rPr lang="en-CA" sz="2000" dirty="0"/>
              <a:t> financier</a:t>
            </a:r>
            <a:endParaRPr lang="fr-CA" sz="2000" dirty="0"/>
          </a:p>
        </p:txBody>
      </p:sp>
      <p:pic>
        <p:nvPicPr>
          <p:cNvPr id="1028" name="Picture 4"/>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2935875" y="1520825"/>
            <a:ext cx="1474787"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4975931" y="1628775"/>
            <a:ext cx="119538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6802438" y="1628775"/>
            <a:ext cx="1230768"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custDataLst>
              <p:tags r:id="rId7"/>
            </p:custDataLst>
          </p:nvPr>
        </p:nvPicPr>
        <p:blipFill>
          <a:blip r:embed="rId13">
            <a:extLst>
              <a:ext uri="{28A0092B-C50C-407E-A947-70E740481C1C}">
                <a14:useLocalDpi xmlns:a14="http://schemas.microsoft.com/office/drawing/2010/main" val="0"/>
              </a:ext>
            </a:extLst>
          </a:blip>
          <a:srcRect/>
          <a:stretch>
            <a:fillRect/>
          </a:stretch>
        </p:blipFill>
        <p:spPr bwMode="auto">
          <a:xfrm>
            <a:off x="2462213" y="3827875"/>
            <a:ext cx="6477750" cy="80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ouje3017\Desktop\Jessica\Articles\Cirris-long_OrangePrint.jpg"/>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2935875" y="2366961"/>
            <a:ext cx="2040056" cy="52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930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1"/>
          <p:cNvSpPr txBox="1">
            <a:spLocks noGrp="1"/>
          </p:cNvSpPr>
          <p:nvPr>
            <p:ph type="body" idx="1"/>
            <p:custDataLst>
              <p:tags r:id="rId1"/>
            </p:custDataLst>
          </p:nvPr>
        </p:nvSpPr>
        <p:spPr>
          <a:xfrm>
            <a:off x="2659325" y="1195050"/>
            <a:ext cx="6195000" cy="3879900"/>
          </a:xfrm>
          <a:prstGeom prst="rect">
            <a:avLst/>
          </a:prstGeom>
        </p:spPr>
        <p:txBody>
          <a:bodyPr spcFirstLastPara="1" wrap="square" lIns="91425" tIns="91425" rIns="91425" bIns="91425" anchor="t" anchorCtr="0">
            <a:noAutofit/>
          </a:bodyPr>
          <a:lstStyle/>
          <a:p>
            <a:pPr marL="0" indent="0">
              <a:lnSpc>
                <a:spcPct val="115000"/>
              </a:lnSpc>
              <a:spcBef>
                <a:spcPts val="0"/>
              </a:spcBef>
              <a:buClr>
                <a:schemeClr val="dk1"/>
              </a:buClr>
              <a:buSzPts val="1100"/>
              <a:buNone/>
            </a:pPr>
            <a:r>
              <a:rPr lang="en" sz="1400" b="1" u="sng" dirty="0">
                <a:solidFill>
                  <a:schemeClr val="dk1"/>
                </a:solidFill>
                <a:latin typeface="Nixie One"/>
                <a:ea typeface="Nixie One"/>
                <a:cs typeface="Nixie One"/>
                <a:sym typeface="Nixie One"/>
              </a:rPr>
              <a:t>Règle d’or : </a:t>
            </a:r>
            <a:r>
              <a:rPr lang="en" sz="1400" b="1" dirty="0">
                <a:solidFill>
                  <a:schemeClr val="dk1"/>
                </a:solidFill>
                <a:latin typeface="Nixie One"/>
                <a:ea typeface="Nixie One"/>
                <a:cs typeface="Nixie One"/>
                <a:sym typeface="Nixie One"/>
              </a:rPr>
              <a:t>ne faites pas semblant d’avoir compris!</a:t>
            </a:r>
            <a:endParaRPr sz="1400" b="1" dirty="0">
              <a:solidFill>
                <a:schemeClr val="dk1"/>
              </a:solidFill>
              <a:latin typeface="Nixie One"/>
              <a:ea typeface="Nixie One"/>
              <a:cs typeface="Nixie One"/>
              <a:sym typeface="Nixie One"/>
            </a:endParaRPr>
          </a:p>
          <a:p>
            <a:pPr marL="285750" indent="-285750">
              <a:lnSpc>
                <a:spcPct val="115000"/>
              </a:lnSpc>
              <a:spcBef>
                <a:spcPts val="0"/>
              </a:spcBef>
            </a:pPr>
            <a:endParaRPr sz="1400" b="1" dirty="0">
              <a:solidFill>
                <a:srgbClr val="000000"/>
              </a:solidFill>
              <a:latin typeface="Nixie One"/>
              <a:ea typeface="Nixie One"/>
              <a:cs typeface="Nixie One"/>
              <a:sym typeface="Nixie One"/>
            </a:endParaRPr>
          </a:p>
          <a:p>
            <a:pPr indent="-317500">
              <a:lnSpc>
                <a:spcPct val="115000"/>
              </a:lnSpc>
              <a:spcBef>
                <a:spcPts val="0"/>
              </a:spcBef>
              <a:buClr>
                <a:srgbClr val="000000"/>
              </a:buClr>
              <a:buSzPts val="1400"/>
            </a:pPr>
            <a:r>
              <a:rPr lang="fr-CA" sz="1400" b="1" dirty="0">
                <a:solidFill>
                  <a:srgbClr val="000000"/>
                </a:solidFill>
                <a:latin typeface="Nixie One"/>
                <a:ea typeface="Nixie One"/>
                <a:cs typeface="Nixie One"/>
                <a:sym typeface="Nixie One"/>
              </a:rPr>
              <a:t>Demandez-lui de vous montrer de quoi il parle. </a:t>
            </a:r>
          </a:p>
          <a:p>
            <a:pPr marL="139700" indent="0">
              <a:lnSpc>
                <a:spcPct val="115000"/>
              </a:lnSpc>
              <a:spcBef>
                <a:spcPts val="0"/>
              </a:spcBef>
              <a:buClr>
                <a:srgbClr val="000000"/>
              </a:buClr>
              <a:buSzPts val="1400"/>
              <a:buNone/>
            </a:pPr>
            <a:endParaRPr lang="fr-CA" sz="1400" b="1" dirty="0">
              <a:solidFill>
                <a:srgbClr val="000000"/>
              </a:solidFill>
              <a:latin typeface="Nixie One"/>
              <a:ea typeface="Nixie One"/>
              <a:cs typeface="Nixie One"/>
              <a:sym typeface="Nixie One"/>
            </a:endParaRPr>
          </a:p>
          <a:p>
            <a:pPr indent="-317500">
              <a:lnSpc>
                <a:spcPct val="115000"/>
              </a:lnSpc>
              <a:spcBef>
                <a:spcPts val="0"/>
              </a:spcBef>
              <a:buClr>
                <a:srgbClr val="000000"/>
              </a:buClr>
              <a:buSzPts val="1400"/>
            </a:pPr>
            <a:r>
              <a:rPr lang="en" sz="1400" b="1" dirty="0">
                <a:solidFill>
                  <a:srgbClr val="000000"/>
                </a:solidFill>
                <a:latin typeface="Nixie One"/>
                <a:ea typeface="Nixie One"/>
                <a:cs typeface="Nixie One"/>
                <a:sym typeface="Nixie One"/>
              </a:rPr>
              <a:t>Reformulez le message de l’enfant pour valider votre compréhension.</a:t>
            </a:r>
            <a:endParaRPr sz="1400" b="1" dirty="0">
              <a:solidFill>
                <a:srgbClr val="000000"/>
              </a:solidFill>
              <a:latin typeface="Nixie One"/>
              <a:ea typeface="Nixie One"/>
              <a:cs typeface="Nixie One"/>
              <a:sym typeface="Nixie One"/>
            </a:endParaRPr>
          </a:p>
          <a:p>
            <a:pPr marL="742950" indent="-285750">
              <a:lnSpc>
                <a:spcPct val="115000"/>
              </a:lnSpc>
              <a:spcBef>
                <a:spcPts val="0"/>
              </a:spcBef>
            </a:pPr>
            <a:endParaRPr sz="1400" b="1" dirty="0">
              <a:solidFill>
                <a:srgbClr val="000000"/>
              </a:solidFill>
              <a:latin typeface="Nixie One"/>
              <a:ea typeface="Nixie One"/>
              <a:cs typeface="Nixie One"/>
              <a:sym typeface="Nixie One"/>
            </a:endParaRPr>
          </a:p>
          <a:p>
            <a:pPr indent="-317500">
              <a:lnSpc>
                <a:spcPct val="115000"/>
              </a:lnSpc>
              <a:spcBef>
                <a:spcPts val="0"/>
              </a:spcBef>
              <a:buClr>
                <a:srgbClr val="000000"/>
              </a:buClr>
              <a:buSzPts val="1400"/>
            </a:pPr>
            <a:r>
              <a:rPr lang="en" sz="1400" b="1" dirty="0">
                <a:solidFill>
                  <a:srgbClr val="000000"/>
                </a:solidFill>
                <a:latin typeface="Nixie One"/>
                <a:ea typeface="Nixie One"/>
                <a:cs typeface="Nixie One"/>
                <a:sym typeface="Nixie One"/>
              </a:rPr>
              <a:t>Posez des questions pour l’aider à </a:t>
            </a:r>
            <a:r>
              <a:rPr lang="fr-CA" sz="1400" b="1" dirty="0">
                <a:solidFill>
                  <a:srgbClr val="000000"/>
                </a:solidFill>
                <a:latin typeface="Nixie One"/>
                <a:ea typeface="Nixie One"/>
                <a:cs typeface="Nixie One"/>
                <a:sym typeface="Nixie One"/>
              </a:rPr>
              <a:t>préciser</a:t>
            </a:r>
            <a:r>
              <a:rPr lang="en" sz="1400" b="1" dirty="0">
                <a:solidFill>
                  <a:srgbClr val="000000"/>
                </a:solidFill>
                <a:latin typeface="Nixie One"/>
                <a:ea typeface="Nixie One"/>
                <a:cs typeface="Nixie One"/>
                <a:sym typeface="Nixie One"/>
              </a:rPr>
              <a:t> ses idées.</a:t>
            </a:r>
          </a:p>
          <a:p>
            <a:pPr marL="139700" indent="0">
              <a:lnSpc>
                <a:spcPct val="115000"/>
              </a:lnSpc>
              <a:spcBef>
                <a:spcPts val="0"/>
              </a:spcBef>
              <a:buClr>
                <a:srgbClr val="000000"/>
              </a:buClr>
              <a:buSzPts val="1400"/>
              <a:buNone/>
            </a:pPr>
            <a:endParaRPr lang="en" sz="1400" b="1" dirty="0">
              <a:solidFill>
                <a:srgbClr val="000000"/>
              </a:solidFill>
              <a:latin typeface="Nixie One"/>
              <a:ea typeface="Nixie One"/>
              <a:cs typeface="Nixie One"/>
              <a:sym typeface="Nixie One"/>
            </a:endParaRPr>
          </a:p>
          <a:p>
            <a:pPr indent="-317500">
              <a:lnSpc>
                <a:spcPct val="115000"/>
              </a:lnSpc>
              <a:spcBef>
                <a:spcPts val="0"/>
              </a:spcBef>
              <a:buClr>
                <a:srgbClr val="000000"/>
              </a:buClr>
              <a:buSzPts val="1400"/>
            </a:pPr>
            <a:r>
              <a:rPr lang="fr-CA" sz="1400" b="1" dirty="0">
                <a:solidFill>
                  <a:srgbClr val="000000"/>
                </a:solidFill>
                <a:latin typeface="Nixie One"/>
              </a:rPr>
              <a:t>Aidez-le à trouver les mots lorsqu’ils hésitent et à préciser les mots vagues (ex : chose, affaire, ça…).</a:t>
            </a:r>
            <a:endParaRPr sz="1400" b="1" dirty="0">
              <a:solidFill>
                <a:srgbClr val="000000"/>
              </a:solidFill>
              <a:latin typeface="Nixie One"/>
              <a:sym typeface="Nixie One"/>
            </a:endParaRPr>
          </a:p>
          <a:p>
            <a:pPr marL="742950" indent="-285750">
              <a:lnSpc>
                <a:spcPct val="115000"/>
              </a:lnSpc>
              <a:spcBef>
                <a:spcPts val="0"/>
              </a:spcBef>
            </a:pPr>
            <a:endParaRPr sz="1400" b="1" dirty="0">
              <a:solidFill>
                <a:srgbClr val="000000"/>
              </a:solidFill>
              <a:latin typeface="Nixie One"/>
              <a:ea typeface="Nixie One"/>
              <a:cs typeface="Nixie One"/>
              <a:sym typeface="Nixie One"/>
            </a:endParaRPr>
          </a:p>
          <a:p>
            <a:pPr indent="-317500">
              <a:lnSpc>
                <a:spcPct val="115000"/>
              </a:lnSpc>
              <a:spcBef>
                <a:spcPts val="0"/>
              </a:spcBef>
              <a:buClr>
                <a:srgbClr val="000000"/>
              </a:buClr>
              <a:buSzPts val="1400"/>
            </a:pPr>
            <a:r>
              <a:rPr lang="en" sz="1400" b="1" dirty="0">
                <a:solidFill>
                  <a:srgbClr val="000000"/>
                </a:solidFill>
                <a:latin typeface="Nixie One"/>
                <a:ea typeface="Nixie One"/>
                <a:cs typeface="Nixie One"/>
                <a:sym typeface="Nixie One"/>
              </a:rPr>
              <a:t>Observez le non verbal de l’enfant, il est parlant!</a:t>
            </a:r>
            <a:endParaRPr sz="1400" b="1" dirty="0">
              <a:solidFill>
                <a:srgbClr val="000000"/>
              </a:solidFill>
              <a:latin typeface="Nixie One"/>
              <a:ea typeface="Nixie One"/>
              <a:cs typeface="Nixie One"/>
              <a:sym typeface="Nixie One"/>
            </a:endParaRPr>
          </a:p>
          <a:p>
            <a:pPr marL="285750" indent="-285750">
              <a:lnSpc>
                <a:spcPct val="115000"/>
              </a:lnSpc>
              <a:spcBef>
                <a:spcPts val="0"/>
              </a:spcBef>
              <a:buClr>
                <a:schemeClr val="dk1"/>
              </a:buClr>
              <a:buSzPts val="1100"/>
            </a:pPr>
            <a:endParaRPr sz="1400" b="1" dirty="0">
              <a:solidFill>
                <a:srgbClr val="000000"/>
              </a:solidFill>
              <a:latin typeface="Nixie One"/>
              <a:ea typeface="Nixie One"/>
              <a:cs typeface="Nixie One"/>
              <a:sym typeface="Nixie One"/>
            </a:endParaRPr>
          </a:p>
          <a:p>
            <a:pPr marL="285750" indent="-285750"/>
            <a:endParaRPr sz="1400" b="1" dirty="0">
              <a:solidFill>
                <a:srgbClr val="000000"/>
              </a:solidFill>
              <a:latin typeface="Nixie One"/>
              <a:ea typeface="Nixie One"/>
              <a:cs typeface="Nixie One"/>
              <a:sym typeface="Nixie One"/>
            </a:endParaRPr>
          </a:p>
        </p:txBody>
      </p:sp>
      <p:sp>
        <p:nvSpPr>
          <p:cNvPr id="531" name="Google Shape;531;p51"/>
          <p:cNvSpPr txBox="1">
            <a:spLocks noGrp="1"/>
          </p:cNvSpPr>
          <p:nvPr>
            <p:ph type="sldNum" idx="12"/>
            <p:custDataLst>
              <p:tags r:id="rId2"/>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532" name="Google Shape;532;p51"/>
          <p:cNvSpPr txBox="1">
            <a:spLocks noGrp="1"/>
          </p:cNvSpPr>
          <p:nvPr>
            <p:ph type="title"/>
            <p:custDataLst>
              <p:tags r:id="rId3"/>
            </p:custDataLst>
          </p:nvPr>
        </p:nvSpPr>
        <p:spPr>
          <a:xfrm>
            <a:off x="3124350" y="212200"/>
            <a:ext cx="4676400" cy="89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000000"/>
                </a:solidFill>
              </a:rPr>
              <a:t>2- Stratégies quand vous ne le comprenez pas</a:t>
            </a:r>
            <a:endParaRPr sz="2400" b="1">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2"/>
          <p:cNvSpPr txBox="1">
            <a:spLocks noGrp="1"/>
          </p:cNvSpPr>
          <p:nvPr>
            <p:ph type="body" idx="1"/>
            <p:custDataLst>
              <p:tags r:id="rId1"/>
            </p:custDataLst>
          </p:nvPr>
        </p:nvSpPr>
        <p:spPr>
          <a:xfrm>
            <a:off x="2734525" y="1185300"/>
            <a:ext cx="5901000" cy="3772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b="1" u="sng" dirty="0">
                <a:solidFill>
                  <a:srgbClr val="000000"/>
                </a:solidFill>
                <a:latin typeface="Nixie One"/>
                <a:ea typeface="Nixie One"/>
                <a:cs typeface="Nixie One"/>
                <a:sym typeface="Nixie One"/>
              </a:rPr>
              <a:t>Règle d’or</a:t>
            </a:r>
            <a:r>
              <a:rPr lang="en" sz="1400" b="1" dirty="0">
                <a:solidFill>
                  <a:srgbClr val="000000"/>
                </a:solidFill>
                <a:latin typeface="Nixie One"/>
                <a:ea typeface="Nixie One"/>
                <a:cs typeface="Nixie One"/>
                <a:sym typeface="Nixie One"/>
              </a:rPr>
              <a:t> : expliciter les règles de conversation</a:t>
            </a:r>
            <a:endParaRPr sz="1400" b="1" dirty="0">
              <a:solidFill>
                <a:srgbClr val="000000"/>
              </a:solidFill>
              <a:latin typeface="Nixie One"/>
              <a:ea typeface="Nixie One"/>
              <a:cs typeface="Nixie One"/>
              <a:sym typeface="Nixie One"/>
            </a:endParaRPr>
          </a:p>
          <a:p>
            <a:pPr marL="457200" lvl="0" indent="-317500" algn="l" rtl="0">
              <a:spcBef>
                <a:spcPts val="600"/>
              </a:spcBef>
              <a:spcAft>
                <a:spcPts val="0"/>
              </a:spcAft>
              <a:buClr>
                <a:srgbClr val="000000"/>
              </a:buClr>
              <a:buSzPts val="1400"/>
              <a:buFont typeface="Nixie One"/>
              <a:buAutoNum type="arabicPeriod"/>
            </a:pPr>
            <a:r>
              <a:rPr lang="en" sz="1400" b="1" dirty="0">
                <a:solidFill>
                  <a:srgbClr val="000000"/>
                </a:solidFill>
                <a:latin typeface="Nixie One"/>
                <a:ea typeface="Nixie One"/>
                <a:cs typeface="Nixie One"/>
                <a:sym typeface="Nixie One"/>
              </a:rPr>
              <a:t>Je regarde la personne à qui je parle</a:t>
            </a:r>
            <a:endParaRPr sz="1400" b="1" dirty="0">
              <a:solidFill>
                <a:srgbClr val="000000"/>
              </a:solidFill>
              <a:latin typeface="Nixie One"/>
              <a:ea typeface="Nixie One"/>
              <a:cs typeface="Nixie One"/>
              <a:sym typeface="Nixie One"/>
            </a:endParaRPr>
          </a:p>
          <a:p>
            <a:pPr marL="457200" lvl="0" indent="-317500" algn="l" rtl="0">
              <a:spcBef>
                <a:spcPts val="0"/>
              </a:spcBef>
              <a:spcAft>
                <a:spcPts val="0"/>
              </a:spcAft>
              <a:buClr>
                <a:srgbClr val="000000"/>
              </a:buClr>
              <a:buSzPts val="1400"/>
              <a:buFont typeface="Nixie One"/>
              <a:buAutoNum type="arabicPeriod"/>
            </a:pPr>
            <a:r>
              <a:rPr lang="en" sz="1400" b="1" dirty="0">
                <a:solidFill>
                  <a:srgbClr val="000000"/>
                </a:solidFill>
                <a:latin typeface="Nixie One"/>
                <a:ea typeface="Nixie One"/>
                <a:cs typeface="Nixie One"/>
                <a:sym typeface="Nixie One"/>
              </a:rPr>
              <a:t>J’attends mon tour pour parler</a:t>
            </a:r>
            <a:endParaRPr sz="1400" b="1" dirty="0">
              <a:solidFill>
                <a:srgbClr val="000000"/>
              </a:solidFill>
              <a:latin typeface="Nixie One"/>
              <a:ea typeface="Nixie One"/>
              <a:cs typeface="Nixie One"/>
              <a:sym typeface="Nixie One"/>
            </a:endParaRPr>
          </a:p>
          <a:p>
            <a:pPr marL="457200" lvl="0" indent="-317500" algn="l" rtl="0">
              <a:spcBef>
                <a:spcPts val="0"/>
              </a:spcBef>
              <a:spcAft>
                <a:spcPts val="0"/>
              </a:spcAft>
              <a:buClr>
                <a:srgbClr val="000000"/>
              </a:buClr>
              <a:buSzPts val="1400"/>
              <a:buFont typeface="Nixie One"/>
              <a:buAutoNum type="arabicPeriod"/>
            </a:pPr>
            <a:r>
              <a:rPr lang="en" sz="1400" b="1" dirty="0">
                <a:solidFill>
                  <a:srgbClr val="000000"/>
                </a:solidFill>
                <a:latin typeface="Nixie One"/>
                <a:ea typeface="Nixie One"/>
                <a:cs typeface="Nixie One"/>
                <a:sym typeface="Nixie One"/>
              </a:rPr>
              <a:t>Je ne parle pas trop longtemps</a:t>
            </a:r>
            <a:endParaRPr sz="1400" b="1" dirty="0">
              <a:solidFill>
                <a:srgbClr val="000000"/>
              </a:solidFill>
              <a:latin typeface="Nixie One"/>
              <a:ea typeface="Nixie One"/>
              <a:cs typeface="Nixie One"/>
              <a:sym typeface="Nixie One"/>
            </a:endParaRPr>
          </a:p>
          <a:p>
            <a:pPr marL="457200" lvl="0" indent="-317500" algn="l" rtl="0">
              <a:spcBef>
                <a:spcPts val="0"/>
              </a:spcBef>
              <a:spcAft>
                <a:spcPts val="0"/>
              </a:spcAft>
              <a:buClr>
                <a:srgbClr val="000000"/>
              </a:buClr>
              <a:buSzPts val="1400"/>
              <a:buFont typeface="Nixie One"/>
              <a:buAutoNum type="arabicPeriod"/>
            </a:pPr>
            <a:r>
              <a:rPr lang="en" sz="1400" b="1" dirty="0">
                <a:solidFill>
                  <a:srgbClr val="000000"/>
                </a:solidFill>
                <a:latin typeface="Nixie One"/>
                <a:ea typeface="Nixie One"/>
                <a:cs typeface="Nixie One"/>
                <a:sym typeface="Nixie One"/>
              </a:rPr>
              <a:t>Je réponds lorsqu’on me parle</a:t>
            </a:r>
            <a:endParaRPr sz="1400" b="1" dirty="0">
              <a:solidFill>
                <a:srgbClr val="000000"/>
              </a:solidFill>
              <a:latin typeface="Nixie One"/>
              <a:ea typeface="Nixie One"/>
              <a:cs typeface="Nixie One"/>
              <a:sym typeface="Nixie One"/>
            </a:endParaRPr>
          </a:p>
          <a:p>
            <a:pPr marL="457200" lvl="0" indent="-317500" algn="l" rtl="0">
              <a:spcBef>
                <a:spcPts val="0"/>
              </a:spcBef>
              <a:spcAft>
                <a:spcPts val="0"/>
              </a:spcAft>
              <a:buClr>
                <a:srgbClr val="000000"/>
              </a:buClr>
              <a:buSzPts val="1400"/>
              <a:buFont typeface="Nixie One"/>
              <a:buAutoNum type="arabicPeriod"/>
            </a:pPr>
            <a:r>
              <a:rPr lang="en" sz="1400" b="1" dirty="0">
                <a:solidFill>
                  <a:srgbClr val="000000"/>
                </a:solidFill>
                <a:latin typeface="Nixie One"/>
                <a:ea typeface="Nixie One"/>
                <a:cs typeface="Nixie One"/>
                <a:sym typeface="Nixie One"/>
              </a:rPr>
              <a:t>Je parle du même sujet que les autres personnes</a:t>
            </a:r>
            <a:endParaRPr sz="1400" b="1" dirty="0">
              <a:solidFill>
                <a:srgbClr val="000000"/>
              </a:solidFill>
              <a:latin typeface="Nixie One"/>
              <a:ea typeface="Nixie One"/>
              <a:cs typeface="Nixie One"/>
              <a:sym typeface="Nixie One"/>
            </a:endParaRPr>
          </a:p>
          <a:p>
            <a:pPr marL="457200" lvl="0" indent="-317500" algn="l" rtl="0">
              <a:spcBef>
                <a:spcPts val="0"/>
              </a:spcBef>
              <a:spcAft>
                <a:spcPts val="0"/>
              </a:spcAft>
              <a:buClr>
                <a:srgbClr val="000000"/>
              </a:buClr>
              <a:buSzPts val="1400"/>
              <a:buFont typeface="Nixie One"/>
              <a:buAutoNum type="arabicPeriod"/>
            </a:pPr>
            <a:r>
              <a:rPr lang="en" sz="1400" b="1" dirty="0">
                <a:solidFill>
                  <a:srgbClr val="000000"/>
                </a:solidFill>
                <a:latin typeface="Nixie One"/>
                <a:ea typeface="Nixie One"/>
                <a:cs typeface="Nixie One"/>
                <a:sym typeface="Nixie One"/>
              </a:rPr>
              <a:t>Je respecte la bulle de l’autre</a:t>
            </a:r>
            <a:endParaRPr sz="1400" b="1" dirty="0">
              <a:solidFill>
                <a:srgbClr val="000000"/>
              </a:solidFill>
              <a:latin typeface="Nixie One"/>
              <a:ea typeface="Nixie One"/>
              <a:cs typeface="Nixie One"/>
              <a:sym typeface="Nixie One"/>
            </a:endParaRPr>
          </a:p>
          <a:p>
            <a:pPr marL="457200" lvl="0" indent="0" algn="l" rtl="0">
              <a:spcBef>
                <a:spcPts val="600"/>
              </a:spcBef>
              <a:spcAft>
                <a:spcPts val="0"/>
              </a:spcAft>
              <a:buNone/>
            </a:pPr>
            <a:endParaRPr sz="1400" b="1" dirty="0">
              <a:solidFill>
                <a:srgbClr val="000000"/>
              </a:solidFill>
              <a:latin typeface="Nixie One"/>
              <a:ea typeface="Nixie One"/>
              <a:cs typeface="Nixie One"/>
              <a:sym typeface="Nixie One"/>
            </a:endParaRPr>
          </a:p>
          <a:p>
            <a:pPr marL="0" lvl="0" indent="0" algn="l" rtl="0">
              <a:spcBef>
                <a:spcPts val="600"/>
              </a:spcBef>
              <a:spcAft>
                <a:spcPts val="0"/>
              </a:spcAft>
              <a:buNone/>
            </a:pPr>
            <a:endParaRPr sz="1400" b="1" i="1" dirty="0">
              <a:solidFill>
                <a:srgbClr val="000000"/>
              </a:solidFill>
              <a:latin typeface="Nixie One"/>
              <a:ea typeface="Nixie One"/>
              <a:cs typeface="Nixie One"/>
              <a:sym typeface="Nixie One"/>
            </a:endParaRPr>
          </a:p>
          <a:p>
            <a:pPr marL="0" lvl="0" indent="0" algn="l" rtl="0">
              <a:spcBef>
                <a:spcPts val="600"/>
              </a:spcBef>
              <a:spcAft>
                <a:spcPts val="0"/>
              </a:spcAft>
              <a:buNone/>
            </a:pPr>
            <a:endParaRPr sz="1400" b="1" i="1" dirty="0">
              <a:solidFill>
                <a:srgbClr val="000000"/>
              </a:solidFill>
              <a:latin typeface="Nixie One"/>
              <a:ea typeface="Nixie One"/>
              <a:cs typeface="Nixie One"/>
              <a:sym typeface="Nixie One"/>
            </a:endParaRPr>
          </a:p>
          <a:p>
            <a:pPr marL="0" lvl="0" indent="0" algn="l" rtl="0">
              <a:spcBef>
                <a:spcPts val="600"/>
              </a:spcBef>
              <a:spcAft>
                <a:spcPts val="0"/>
              </a:spcAft>
              <a:buNone/>
            </a:pPr>
            <a:r>
              <a:rPr lang="en" sz="1400" b="1" dirty="0">
                <a:solidFill>
                  <a:srgbClr val="000000"/>
                </a:solidFill>
                <a:latin typeface="Nixie One"/>
                <a:ea typeface="Nixie One"/>
                <a:cs typeface="Nixie One"/>
                <a:sym typeface="Nixie One"/>
              </a:rPr>
              <a:t>Et n’oubliez pas</a:t>
            </a:r>
            <a:endParaRPr sz="1400" b="1" dirty="0">
              <a:solidFill>
                <a:srgbClr val="000000"/>
              </a:solidFill>
              <a:latin typeface="Nixie One"/>
              <a:ea typeface="Nixie One"/>
              <a:cs typeface="Nixie One"/>
              <a:sym typeface="Nixie One"/>
            </a:endParaRPr>
          </a:p>
          <a:p>
            <a:pPr marL="457200" lvl="0" indent="-317500" algn="l" rtl="0">
              <a:spcBef>
                <a:spcPts val="600"/>
              </a:spcBef>
              <a:spcAft>
                <a:spcPts val="0"/>
              </a:spcAft>
              <a:buClr>
                <a:srgbClr val="000000"/>
              </a:buClr>
              <a:buSzPts val="1400"/>
              <a:buFont typeface="Nixie One"/>
              <a:buChar char="◎"/>
            </a:pPr>
            <a:r>
              <a:rPr lang="en" sz="1400" b="1" dirty="0">
                <a:solidFill>
                  <a:srgbClr val="000000"/>
                </a:solidFill>
                <a:latin typeface="Nixie One"/>
                <a:ea typeface="Nixie One"/>
                <a:cs typeface="Nixie One"/>
                <a:sym typeface="Nixie One"/>
              </a:rPr>
              <a:t>En cas de conflits, soutenir les enfants dans l’expression de leurs émotions.</a:t>
            </a:r>
            <a:endParaRPr sz="1400" b="1" dirty="0">
              <a:solidFill>
                <a:srgbClr val="000000"/>
              </a:solidFill>
              <a:latin typeface="Nixie One"/>
              <a:ea typeface="Nixie One"/>
              <a:cs typeface="Nixie One"/>
              <a:sym typeface="Nixie One"/>
            </a:endParaRPr>
          </a:p>
          <a:p>
            <a:pPr marL="0" lvl="0" indent="0" algn="l" rtl="0">
              <a:spcBef>
                <a:spcPts val="600"/>
              </a:spcBef>
              <a:spcAft>
                <a:spcPts val="0"/>
              </a:spcAft>
              <a:buNone/>
            </a:pPr>
            <a:endParaRPr sz="1400" b="1" dirty="0">
              <a:solidFill>
                <a:srgbClr val="000000"/>
              </a:solidFill>
              <a:latin typeface="Nixie One"/>
              <a:ea typeface="Nixie One"/>
              <a:cs typeface="Nixie One"/>
              <a:sym typeface="Nixie One"/>
            </a:endParaRPr>
          </a:p>
          <a:p>
            <a:pPr marL="0" lvl="0" indent="0" algn="l" rtl="0">
              <a:spcBef>
                <a:spcPts val="600"/>
              </a:spcBef>
              <a:spcAft>
                <a:spcPts val="0"/>
              </a:spcAft>
              <a:buNone/>
            </a:pPr>
            <a:endParaRPr sz="1400" b="1" dirty="0">
              <a:solidFill>
                <a:srgbClr val="000000"/>
              </a:solidFill>
              <a:latin typeface="Nixie One"/>
              <a:ea typeface="Nixie One"/>
              <a:cs typeface="Nixie One"/>
              <a:sym typeface="Nixie One"/>
            </a:endParaRPr>
          </a:p>
        </p:txBody>
      </p:sp>
      <p:sp>
        <p:nvSpPr>
          <p:cNvPr id="538" name="Google Shape;538;p52"/>
          <p:cNvSpPr txBox="1">
            <a:spLocks noGrp="1"/>
          </p:cNvSpPr>
          <p:nvPr>
            <p:ph type="sldNum" idx="12"/>
            <p:custDataLst>
              <p:tags r:id="rId2"/>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539" name="Google Shape;539;p52"/>
          <p:cNvSpPr txBox="1">
            <a:spLocks noGrp="1"/>
          </p:cNvSpPr>
          <p:nvPr>
            <p:ph type="title"/>
            <p:custDataLst>
              <p:tags r:id="rId3"/>
            </p:custDataLst>
          </p:nvPr>
        </p:nvSpPr>
        <p:spPr>
          <a:xfrm>
            <a:off x="3048150" y="228600"/>
            <a:ext cx="5587500" cy="95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a:solidFill>
                  <a:srgbClr val="000000"/>
                </a:solidFill>
              </a:rPr>
              <a:t>3- Stratégies pour faciliter ses interactions avec les autres </a:t>
            </a:r>
            <a:endParaRPr sz="2600" b="1">
              <a:solidFill>
                <a:srgbClr val="000000"/>
              </a:solidFill>
            </a:endParaRPr>
          </a:p>
        </p:txBody>
      </p:sp>
      <p:sp>
        <p:nvSpPr>
          <p:cNvPr id="540" name="Google Shape;540;p52"/>
          <p:cNvSpPr/>
          <p:nvPr>
            <p:custDataLst>
              <p:tags r:id="rId4"/>
            </p:custDataLst>
          </p:nvPr>
        </p:nvSpPr>
        <p:spPr>
          <a:xfrm>
            <a:off x="2825400" y="3075700"/>
            <a:ext cx="6033000" cy="621600"/>
          </a:xfrm>
          <a:prstGeom prst="rect">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Nixie One"/>
                <a:ea typeface="Nixie One"/>
                <a:cs typeface="Nixie One"/>
                <a:sym typeface="Nixie One"/>
              </a:rPr>
              <a:t>Si un enfant ne suit pas l’une de ces règles, n’hésitez pas à mettre des mots sur ce qui se passe et lui rappeler les règles.</a:t>
            </a:r>
            <a:endParaRPr b="1">
              <a:latin typeface="Nixie One"/>
              <a:ea typeface="Nixie One"/>
              <a:cs typeface="Nixie One"/>
              <a:sym typeface="Nixie One"/>
            </a:endParaRPr>
          </a:p>
        </p:txBody>
      </p:sp>
      <p:sp>
        <p:nvSpPr>
          <p:cNvPr id="2" name="ZoneTexte 1"/>
          <p:cNvSpPr txBox="1"/>
          <p:nvPr>
            <p:custDataLst>
              <p:tags r:id="rId5"/>
            </p:custDataLst>
          </p:nvPr>
        </p:nvSpPr>
        <p:spPr>
          <a:xfrm>
            <a:off x="6610349" y="4870787"/>
            <a:ext cx="2148345" cy="246221"/>
          </a:xfrm>
          <a:prstGeom prst="rect">
            <a:avLst/>
          </a:prstGeom>
          <a:noFill/>
        </p:spPr>
        <p:txBody>
          <a:bodyPr wrap="none" rtlCol="0">
            <a:spAutoFit/>
          </a:bodyPr>
          <a:lstStyle/>
          <a:p>
            <a:r>
              <a:rPr lang="en-CA" sz="1000" dirty="0" err="1">
                <a:latin typeface="Nixie One" panose="020B0604020202020204" charset="0"/>
              </a:rPr>
              <a:t>Tiré</a:t>
            </a:r>
            <a:r>
              <a:rPr lang="en-CA" sz="1000" dirty="0">
                <a:latin typeface="Nixie One" panose="020B0604020202020204" charset="0"/>
              </a:rPr>
              <a:t> des </a:t>
            </a:r>
            <a:r>
              <a:rPr lang="en-CA" sz="1000" dirty="0" err="1">
                <a:latin typeface="Nixie One" panose="020B0604020202020204" charset="0"/>
              </a:rPr>
              <a:t>Éditions</a:t>
            </a:r>
            <a:r>
              <a:rPr lang="en-CA" sz="1000" dirty="0">
                <a:latin typeface="Nixie One" panose="020B0604020202020204" charset="0"/>
              </a:rPr>
              <a:t> </a:t>
            </a:r>
            <a:r>
              <a:rPr lang="en-CA" sz="1000" dirty="0" err="1">
                <a:latin typeface="Nixie One" panose="020B0604020202020204" charset="0"/>
              </a:rPr>
              <a:t>Passe</a:t>
            </a:r>
            <a:r>
              <a:rPr lang="en-CA" sz="1000" dirty="0">
                <a:latin typeface="Nixie One" panose="020B0604020202020204" charset="0"/>
              </a:rPr>
              <a:t>-Temps</a:t>
            </a:r>
            <a:endParaRPr lang="fr-CA" sz="1000" dirty="0">
              <a:latin typeface="Nixie One" panose="020B06040202020202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3" name="Image 2" descr="Une image contenant dessin&#10;&#10;Description générée automatiquement">
            <a:extLst>
              <a:ext uri="{FF2B5EF4-FFF2-40B4-BE49-F238E27FC236}">
                <a16:creationId xmlns:a16="http://schemas.microsoft.com/office/drawing/2014/main" id="{9FA7D99E-F46D-45FF-94AB-BC51B368D44E}"/>
              </a:ext>
            </a:extLst>
          </p:cNvPr>
          <p:cNvPicPr>
            <a:picLocks noChangeAspect="1"/>
          </p:cNvPicPr>
          <p:nvPr>
            <p:custDataLst>
              <p:tags r:id="rId1"/>
            </p:custDataLst>
          </p:nvPr>
        </p:nvPicPr>
        <p:blipFill>
          <a:blip r:embed="rId6"/>
          <a:stretch>
            <a:fillRect/>
          </a:stretch>
        </p:blipFill>
        <p:spPr>
          <a:xfrm>
            <a:off x="1885949" y="2158004"/>
            <a:ext cx="6007865" cy="2005373"/>
          </a:xfrm>
          <a:prstGeom prst="rect">
            <a:avLst/>
          </a:prstGeom>
        </p:spPr>
      </p:pic>
      <p:sp>
        <p:nvSpPr>
          <p:cNvPr id="545" name="Google Shape;545;p53"/>
          <p:cNvSpPr txBox="1">
            <a:spLocks noGrp="1"/>
          </p:cNvSpPr>
          <p:nvPr>
            <p:ph type="title"/>
            <p:custDataLst>
              <p:tags r:id="rId2"/>
            </p:custDataLst>
          </p:nvPr>
        </p:nvSpPr>
        <p:spPr>
          <a:xfrm>
            <a:off x="2676995" y="801550"/>
            <a:ext cx="4208100" cy="90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b="1" dirty="0"/>
              <a:t>Stratégies utiles pour tous les enfants !</a:t>
            </a:r>
            <a:endParaRPr sz="2600" b="1" dirty="0"/>
          </a:p>
        </p:txBody>
      </p:sp>
      <p:sp>
        <p:nvSpPr>
          <p:cNvPr id="546" name="Google Shape;546;p53"/>
          <p:cNvSpPr txBox="1">
            <a:spLocks noGrp="1"/>
          </p:cNvSpPr>
          <p:nvPr>
            <p:ph type="sldNum" idx="12"/>
            <p:custDataLst>
              <p:tags r:id="rId3"/>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54"/>
          <p:cNvSpPr txBox="1">
            <a:spLocks noGrp="1"/>
          </p:cNvSpPr>
          <p:nvPr>
            <p:ph type="ctrTitle"/>
            <p:custDataLst>
              <p:tags r:id="rId1"/>
            </p:custDataLst>
          </p:nvPr>
        </p:nvSpPr>
        <p:spPr>
          <a:xfrm>
            <a:off x="1739725" y="3836197"/>
            <a:ext cx="5596500" cy="90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t>Pratiquons-nous !</a:t>
            </a:r>
            <a:endParaRPr b="1" dirty="0"/>
          </a:p>
        </p:txBody>
      </p:sp>
      <p:sp>
        <p:nvSpPr>
          <p:cNvPr id="553" name="Google Shape;553;p54"/>
          <p:cNvSpPr txBox="1"/>
          <p:nvPr>
            <p:custDataLst>
              <p:tags r:id="rId2"/>
            </p:custDataLst>
          </p:nvPr>
        </p:nvSpPr>
        <p:spPr>
          <a:xfrm>
            <a:off x="3050275" y="475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9600" b="1">
                <a:solidFill>
                  <a:srgbClr val="00ACC3"/>
                </a:solidFill>
                <a:latin typeface="Varela Round"/>
                <a:ea typeface="Varela Round"/>
                <a:cs typeface="Varela Round"/>
                <a:sym typeface="Varela Round"/>
              </a:rPr>
              <a:t>5</a:t>
            </a:r>
            <a:endParaRPr sz="9600" b="1">
              <a:solidFill>
                <a:srgbClr val="00ACC3"/>
              </a:solidFill>
              <a:latin typeface="Varela Round"/>
              <a:ea typeface="Varela Round"/>
              <a:cs typeface="Varela Round"/>
              <a:sym typeface="Varela Round"/>
            </a:endParaRPr>
          </a:p>
        </p:txBody>
      </p:sp>
      <p:sp>
        <p:nvSpPr>
          <p:cNvPr id="554" name="Google Shape;554;p54"/>
          <p:cNvSpPr txBox="1">
            <a:spLocks noGrp="1"/>
          </p:cNvSpPr>
          <p:nvPr>
            <p:ph type="sldNum" idx="12"/>
            <p:custDataLst>
              <p:tags r:id="rId3"/>
            </p:custDataLst>
          </p:nvPr>
        </p:nvSpPr>
        <p:spPr>
          <a:xfrm>
            <a:off x="4337100" y="4825850"/>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pic>
        <p:nvPicPr>
          <p:cNvPr id="6" name="Image 5" descr="Une image contenant jeu, football, boule&#10;&#10;Description générée automatiquement">
            <a:extLst>
              <a:ext uri="{FF2B5EF4-FFF2-40B4-BE49-F238E27FC236}">
                <a16:creationId xmlns:a16="http://schemas.microsoft.com/office/drawing/2014/main" id="{76247D5B-70B2-4FA2-BDD6-65BBBAED2878}"/>
              </a:ext>
            </a:extLst>
          </p:cNvPr>
          <p:cNvPicPr>
            <a:picLocks noChangeAspect="1"/>
          </p:cNvPicPr>
          <p:nvPr>
            <p:custDataLst>
              <p:tags r:id="rId4"/>
            </p:custDataLst>
          </p:nvPr>
        </p:nvPicPr>
        <p:blipFill>
          <a:blip r:embed="rId9"/>
          <a:stretch>
            <a:fillRect/>
          </a:stretch>
        </p:blipFill>
        <p:spPr>
          <a:xfrm>
            <a:off x="1749620" y="2432622"/>
            <a:ext cx="1525551" cy="1525551"/>
          </a:xfrm>
          <a:prstGeom prst="rect">
            <a:avLst/>
          </a:prstGeom>
        </p:spPr>
      </p:pic>
      <p:pic>
        <p:nvPicPr>
          <p:cNvPr id="7" name="Image 6" descr="Une image contenant jouet&#10;&#10;Description générée automatiquement">
            <a:extLst>
              <a:ext uri="{FF2B5EF4-FFF2-40B4-BE49-F238E27FC236}">
                <a16:creationId xmlns:a16="http://schemas.microsoft.com/office/drawing/2014/main" id="{80D29525-F7AC-4A3F-BAE8-0457DE561FF2}"/>
              </a:ext>
            </a:extLst>
          </p:cNvPr>
          <p:cNvPicPr>
            <a:picLocks noChangeAspect="1"/>
          </p:cNvPicPr>
          <p:nvPr>
            <p:custDataLst>
              <p:tags r:id="rId5"/>
            </p:custDataLst>
          </p:nvPr>
        </p:nvPicPr>
        <p:blipFill>
          <a:blip r:embed="rId10"/>
          <a:stretch>
            <a:fillRect/>
          </a:stretch>
        </p:blipFill>
        <p:spPr>
          <a:xfrm>
            <a:off x="5589112" y="2673847"/>
            <a:ext cx="2217420" cy="1247299"/>
          </a:xfrm>
          <a:prstGeom prst="rect">
            <a:avLst/>
          </a:prstGeom>
        </p:spPr>
      </p:pic>
      <p:pic>
        <p:nvPicPr>
          <p:cNvPr id="8" name="Image 7" descr="Une image contenant miroir&#10;&#10;Description générée automatiquement">
            <a:extLst>
              <a:ext uri="{FF2B5EF4-FFF2-40B4-BE49-F238E27FC236}">
                <a16:creationId xmlns:a16="http://schemas.microsoft.com/office/drawing/2014/main" id="{84012205-E8D6-4ABA-B15F-648DE933EFAA}"/>
              </a:ext>
            </a:extLst>
          </p:cNvPr>
          <p:cNvPicPr>
            <a:picLocks noChangeAspect="1"/>
          </p:cNvPicPr>
          <p:nvPr>
            <p:custDataLst>
              <p:tags r:id="rId6"/>
            </p:custDataLst>
          </p:nvPr>
        </p:nvPicPr>
        <p:blipFill>
          <a:blip r:embed="rId11"/>
          <a:stretch>
            <a:fillRect/>
          </a:stretch>
        </p:blipFill>
        <p:spPr>
          <a:xfrm>
            <a:off x="3836513" y="2455481"/>
            <a:ext cx="1670354" cy="113823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5"/>
          <p:cNvSpPr txBox="1">
            <a:spLocks noGrp="1"/>
          </p:cNvSpPr>
          <p:nvPr>
            <p:ph type="ctrTitle"/>
            <p:custDataLst>
              <p:tags r:id="rId1"/>
            </p:custDataLst>
          </p:nvPr>
        </p:nvSpPr>
        <p:spPr>
          <a:xfrm>
            <a:off x="1739725" y="3238338"/>
            <a:ext cx="55965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t>Retour en </a:t>
            </a:r>
            <a:endParaRPr b="1" dirty="0"/>
          </a:p>
          <a:p>
            <a:pPr marL="0" lvl="0" indent="0" algn="ctr" rtl="0">
              <a:spcBef>
                <a:spcPts val="0"/>
              </a:spcBef>
              <a:spcAft>
                <a:spcPts val="0"/>
              </a:spcAft>
              <a:buNone/>
            </a:pPr>
            <a:r>
              <a:rPr lang="en" b="1" dirty="0"/>
              <a:t>groupe</a:t>
            </a:r>
            <a:endParaRPr b="1" dirty="0"/>
          </a:p>
        </p:txBody>
      </p:sp>
      <p:sp>
        <p:nvSpPr>
          <p:cNvPr id="561" name="Google Shape;561;p55"/>
          <p:cNvSpPr txBox="1"/>
          <p:nvPr>
            <p:custDataLst>
              <p:tags r:id="rId2"/>
            </p:custDataLst>
          </p:nvPr>
        </p:nvSpPr>
        <p:spPr>
          <a:xfrm>
            <a:off x="3050275" y="475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9600" b="1" dirty="0">
                <a:solidFill>
                  <a:srgbClr val="00ACC3"/>
                </a:solidFill>
                <a:latin typeface="Varela Round"/>
                <a:ea typeface="Varela Round"/>
                <a:cs typeface="Varela Round"/>
                <a:sym typeface="Varela Round"/>
              </a:rPr>
              <a:t>6</a:t>
            </a:r>
            <a:endParaRPr sz="9600" b="1" dirty="0">
              <a:solidFill>
                <a:srgbClr val="00ACC3"/>
              </a:solidFill>
              <a:latin typeface="Varela Round"/>
              <a:ea typeface="Varela Round"/>
              <a:cs typeface="Varela Round"/>
              <a:sym typeface="Varela Round"/>
            </a:endParaRPr>
          </a:p>
        </p:txBody>
      </p:sp>
      <p:sp>
        <p:nvSpPr>
          <p:cNvPr id="562" name="Google Shape;562;p55"/>
          <p:cNvSpPr txBox="1">
            <a:spLocks noGrp="1"/>
          </p:cNvSpPr>
          <p:nvPr>
            <p:ph type="sldNum" idx="12"/>
            <p:custDataLst>
              <p:tags r:id="rId3"/>
            </p:custDataLst>
          </p:nvPr>
        </p:nvSpPr>
        <p:spPr>
          <a:xfrm>
            <a:off x="4337100" y="4825850"/>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6"/>
          <p:cNvSpPr txBox="1">
            <a:spLocks noGrp="1"/>
          </p:cNvSpPr>
          <p:nvPr>
            <p:ph type="title"/>
            <p:custDataLst>
              <p:tags r:id="rId1"/>
            </p:custDataLst>
          </p:nvPr>
        </p:nvSpPr>
        <p:spPr>
          <a:xfrm>
            <a:off x="2935875" y="909050"/>
            <a:ext cx="5275500" cy="641100"/>
          </a:xfrm>
          <a:prstGeom prst="rect">
            <a:avLst/>
          </a:prstGeom>
        </p:spPr>
        <p:txBody>
          <a:bodyPr spcFirstLastPara="1" wrap="square" lIns="91425" tIns="91425" rIns="91425" bIns="91425" anchor="b" anchorCtr="0">
            <a:noAutofit/>
          </a:bodyPr>
          <a:lstStyle/>
          <a:p>
            <a:pPr marL="0" lvl="0" indent="0" algn="l" rtl="0">
              <a:lnSpc>
                <a:spcPct val="120000"/>
              </a:lnSpc>
              <a:spcBef>
                <a:spcPts val="1200"/>
              </a:spcBef>
              <a:spcAft>
                <a:spcPts val="200"/>
              </a:spcAft>
              <a:buClr>
                <a:schemeClr val="dk1"/>
              </a:buClr>
              <a:buSzPts val="1100"/>
              <a:buFont typeface="Arial"/>
              <a:buNone/>
            </a:pPr>
            <a:r>
              <a:rPr lang="en" sz="2200" b="1" dirty="0">
                <a:solidFill>
                  <a:schemeClr val="dk1"/>
                </a:solidFill>
                <a:latin typeface="Constantia"/>
                <a:ea typeface="Constantia"/>
                <a:cs typeface="Constantia"/>
                <a:sym typeface="Constantia"/>
              </a:rPr>
              <a:t>Station 1 - Explication d’un jeu</a:t>
            </a:r>
            <a:endParaRPr sz="2200" dirty="0"/>
          </a:p>
        </p:txBody>
      </p:sp>
      <p:sp>
        <p:nvSpPr>
          <p:cNvPr id="568" name="Google Shape;568;p56"/>
          <p:cNvSpPr txBox="1">
            <a:spLocks noGrp="1"/>
          </p:cNvSpPr>
          <p:nvPr>
            <p:ph type="body" idx="1"/>
            <p:custDataLst>
              <p:tags r:id="rId2"/>
            </p:custDataLst>
          </p:nvPr>
        </p:nvSpPr>
        <p:spPr>
          <a:xfrm>
            <a:off x="2482825" y="1550150"/>
            <a:ext cx="4659600" cy="2356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rgbClr val="1CADE4"/>
              </a:buClr>
              <a:buSzPts val="1400"/>
              <a:buFont typeface="Constantia"/>
              <a:buChar char="●"/>
            </a:pPr>
            <a:r>
              <a:rPr lang="en" sz="1400" dirty="0">
                <a:solidFill>
                  <a:schemeClr val="dk1"/>
                </a:solidFill>
                <a:latin typeface="Constantia"/>
                <a:ea typeface="Constantia"/>
                <a:cs typeface="Constantia"/>
                <a:sym typeface="Constantia"/>
              </a:rPr>
              <a:t>Pour les personnes qui ont expliqué le jeu</a:t>
            </a:r>
            <a:endParaRPr sz="1400" dirty="0">
              <a:solidFill>
                <a:schemeClr val="dk1"/>
              </a:solidFill>
              <a:latin typeface="Constantia"/>
              <a:ea typeface="Constantia"/>
              <a:cs typeface="Constantia"/>
              <a:sym typeface="Constantia"/>
            </a:endParaRPr>
          </a:p>
          <a:p>
            <a:pPr marL="914400" lvl="0" indent="-317500" algn="l" rtl="0">
              <a:lnSpc>
                <a:spcPct val="115000"/>
              </a:lnSpc>
              <a:spcBef>
                <a:spcPts val="0"/>
              </a:spcBef>
              <a:spcAft>
                <a:spcPts val="0"/>
              </a:spcAft>
              <a:buClr>
                <a:srgbClr val="1CADE4"/>
              </a:buClr>
              <a:buSzPts val="1400"/>
              <a:buFont typeface="Constantia"/>
              <a:buChar char="●"/>
            </a:pPr>
            <a:r>
              <a:rPr lang="en" sz="1400" dirty="0">
                <a:solidFill>
                  <a:schemeClr val="dk1"/>
                </a:solidFill>
                <a:latin typeface="Constantia"/>
                <a:ea typeface="Constantia"/>
                <a:cs typeface="Constantia"/>
                <a:sym typeface="Constantia"/>
              </a:rPr>
              <a:t>Quelle(s) stratégie(s) avez-vous trouvé le plus facile/difficile à utiliser?</a:t>
            </a:r>
            <a:endParaRPr sz="1400" dirty="0">
              <a:solidFill>
                <a:schemeClr val="dk1"/>
              </a:solidFill>
              <a:latin typeface="Constantia"/>
              <a:ea typeface="Constantia"/>
              <a:cs typeface="Constantia"/>
              <a:sym typeface="Constantia"/>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rgbClr val="1CADE4"/>
              </a:buClr>
              <a:buSzPts val="1400"/>
              <a:buFont typeface="Constantia"/>
              <a:buChar char="●"/>
            </a:pPr>
            <a:r>
              <a:rPr lang="en" sz="1400" dirty="0">
                <a:solidFill>
                  <a:schemeClr val="dk1"/>
                </a:solidFill>
                <a:latin typeface="Constantia"/>
                <a:ea typeface="Constantia"/>
                <a:cs typeface="Constantia"/>
                <a:sym typeface="Constantia"/>
              </a:rPr>
              <a:t>Pour les personnes qui ont écouté le jeu</a:t>
            </a:r>
            <a:endParaRPr sz="1400" dirty="0">
              <a:solidFill>
                <a:schemeClr val="dk1"/>
              </a:solidFill>
              <a:latin typeface="Constantia"/>
              <a:ea typeface="Constantia"/>
              <a:cs typeface="Constantia"/>
              <a:sym typeface="Constantia"/>
            </a:endParaRPr>
          </a:p>
          <a:p>
            <a:pPr marL="914400" lvl="0" indent="-317500" algn="l" rtl="0">
              <a:lnSpc>
                <a:spcPct val="115000"/>
              </a:lnSpc>
              <a:spcBef>
                <a:spcPts val="0"/>
              </a:spcBef>
              <a:spcAft>
                <a:spcPts val="0"/>
              </a:spcAft>
              <a:buClr>
                <a:srgbClr val="1CADE4"/>
              </a:buClr>
              <a:buSzPts val="1400"/>
              <a:buFont typeface="Constantia"/>
              <a:buChar char="●"/>
            </a:pPr>
            <a:r>
              <a:rPr lang="en" sz="1400" dirty="0">
                <a:solidFill>
                  <a:schemeClr val="dk1"/>
                </a:solidFill>
                <a:latin typeface="Constantia"/>
                <a:ea typeface="Constantia"/>
                <a:cs typeface="Constantia"/>
                <a:sym typeface="Constantia"/>
              </a:rPr>
              <a:t>Quelles stratégies ont facilité votre compréhension du </a:t>
            </a:r>
            <a:r>
              <a:rPr lang="en" sz="1400" dirty="0" err="1">
                <a:solidFill>
                  <a:schemeClr val="dk1"/>
                </a:solidFill>
                <a:latin typeface="Constantia"/>
                <a:ea typeface="Constantia"/>
                <a:cs typeface="Constantia"/>
                <a:sym typeface="Constantia"/>
              </a:rPr>
              <a:t>jeu</a:t>
            </a:r>
            <a:r>
              <a:rPr lang="en" sz="1400" dirty="0">
                <a:solidFill>
                  <a:schemeClr val="dk1"/>
                </a:solidFill>
                <a:latin typeface="Constantia"/>
                <a:ea typeface="Constantia"/>
                <a:cs typeface="Constantia"/>
                <a:sym typeface="Constantia"/>
              </a:rPr>
              <a:t>?</a:t>
            </a:r>
            <a:endParaRPr sz="1400" dirty="0">
              <a:solidFill>
                <a:schemeClr val="dk1"/>
              </a:solidFill>
              <a:latin typeface="Constantia"/>
              <a:ea typeface="Constantia"/>
              <a:cs typeface="Constantia"/>
              <a:sym typeface="Constantia"/>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Arial"/>
              <a:ea typeface="Arial"/>
              <a:cs typeface="Arial"/>
              <a:sym typeface="Arial"/>
            </a:endParaRPr>
          </a:p>
          <a:p>
            <a:pPr marL="0" lvl="0" indent="0" algn="l" rtl="0">
              <a:spcBef>
                <a:spcPts val="600"/>
              </a:spcBef>
              <a:spcAft>
                <a:spcPts val="0"/>
              </a:spcAft>
              <a:buNone/>
            </a:pPr>
            <a:endParaRPr sz="1400" dirty="0"/>
          </a:p>
        </p:txBody>
      </p:sp>
      <p:sp>
        <p:nvSpPr>
          <p:cNvPr id="569" name="Google Shape;569;p56"/>
          <p:cNvSpPr txBox="1">
            <a:spLocks noGrp="1"/>
          </p:cNvSpPr>
          <p:nvPr>
            <p:ph type="sldNum" idx="12"/>
            <p:custDataLst>
              <p:tags r:id="rId3"/>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pic>
        <p:nvPicPr>
          <p:cNvPr id="3" name="Image 2" descr="Une image contenant jeu, football, boule&#10;&#10;Description générée automatiquement">
            <a:extLst>
              <a:ext uri="{FF2B5EF4-FFF2-40B4-BE49-F238E27FC236}">
                <a16:creationId xmlns:a16="http://schemas.microsoft.com/office/drawing/2014/main" id="{715B744B-D092-468B-9D35-CBA080681B84}"/>
              </a:ext>
            </a:extLst>
          </p:cNvPr>
          <p:cNvPicPr>
            <a:picLocks noChangeAspect="1"/>
          </p:cNvPicPr>
          <p:nvPr>
            <p:custDataLst>
              <p:tags r:id="rId4"/>
            </p:custDataLst>
          </p:nvPr>
        </p:nvPicPr>
        <p:blipFill>
          <a:blip r:embed="rId7"/>
          <a:stretch>
            <a:fillRect/>
          </a:stretch>
        </p:blipFill>
        <p:spPr>
          <a:xfrm>
            <a:off x="6766560" y="2801461"/>
            <a:ext cx="1997300" cy="19973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7"/>
          <p:cNvSpPr txBox="1">
            <a:spLocks noGrp="1"/>
          </p:cNvSpPr>
          <p:nvPr>
            <p:ph type="title"/>
            <p:custDataLst>
              <p:tags r:id="rId1"/>
            </p:custDataLst>
          </p:nvPr>
        </p:nvSpPr>
        <p:spPr>
          <a:xfrm>
            <a:off x="3164475" y="876300"/>
            <a:ext cx="4312200" cy="673800"/>
          </a:xfrm>
          <a:prstGeom prst="rect">
            <a:avLst/>
          </a:prstGeom>
        </p:spPr>
        <p:txBody>
          <a:bodyPr spcFirstLastPara="1" wrap="square" lIns="91425" tIns="91425" rIns="91425" bIns="91425" anchor="b" anchorCtr="0">
            <a:noAutofit/>
          </a:bodyPr>
          <a:lstStyle/>
          <a:p>
            <a:pPr marL="0" lvl="0" indent="0" algn="l" rtl="0">
              <a:lnSpc>
                <a:spcPct val="120000"/>
              </a:lnSpc>
              <a:spcBef>
                <a:spcPts val="1200"/>
              </a:spcBef>
              <a:spcAft>
                <a:spcPts val="200"/>
              </a:spcAft>
              <a:buNone/>
            </a:pPr>
            <a:r>
              <a:rPr lang="en" sz="2200" b="1">
                <a:solidFill>
                  <a:schemeClr val="dk1"/>
                </a:solidFill>
                <a:latin typeface="Constantia"/>
                <a:ea typeface="Constantia"/>
                <a:cs typeface="Constantia"/>
                <a:sym typeface="Constantia"/>
              </a:rPr>
              <a:t>Station 2 - Jeux de rôle </a:t>
            </a:r>
            <a:endParaRPr/>
          </a:p>
        </p:txBody>
      </p:sp>
      <p:sp>
        <p:nvSpPr>
          <p:cNvPr id="576" name="Google Shape;576;p57"/>
          <p:cNvSpPr txBox="1">
            <a:spLocks noGrp="1"/>
          </p:cNvSpPr>
          <p:nvPr>
            <p:ph type="body" idx="1"/>
            <p:custDataLst>
              <p:tags r:id="rId2"/>
            </p:custDataLst>
          </p:nvPr>
        </p:nvSpPr>
        <p:spPr>
          <a:xfrm>
            <a:off x="2403975" y="1703450"/>
            <a:ext cx="6426600" cy="29289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Font typeface="Constantia"/>
              <a:buChar char="●"/>
            </a:pPr>
            <a:r>
              <a:rPr lang="en" sz="1400" dirty="0">
                <a:solidFill>
                  <a:schemeClr val="dk1"/>
                </a:solidFill>
                <a:latin typeface="Constantia"/>
                <a:ea typeface="Constantia"/>
                <a:cs typeface="Constantia"/>
                <a:sym typeface="Constantia"/>
              </a:rPr>
              <a:t>Pour les personnes qui avaient le rôle de l’adulte, quelles stratégies avez-vous trouvé le plus difficile/facile </a:t>
            </a:r>
            <a:r>
              <a:rPr lang="en" sz="1400" dirty="0" err="1">
                <a:solidFill>
                  <a:schemeClr val="dk1"/>
                </a:solidFill>
                <a:latin typeface="Constantia"/>
                <a:ea typeface="Constantia"/>
                <a:cs typeface="Constantia"/>
                <a:sym typeface="Constantia"/>
              </a:rPr>
              <a:t>à</a:t>
            </a:r>
            <a:r>
              <a:rPr lang="en" sz="1400" dirty="0">
                <a:solidFill>
                  <a:schemeClr val="dk1"/>
                </a:solidFill>
                <a:latin typeface="Constantia"/>
                <a:ea typeface="Constantia"/>
                <a:cs typeface="Constantia"/>
                <a:sym typeface="Constantia"/>
              </a:rPr>
              <a:t> </a:t>
            </a:r>
            <a:r>
              <a:rPr lang="en" sz="1400" dirty="0" err="1">
                <a:solidFill>
                  <a:schemeClr val="dk1"/>
                </a:solidFill>
                <a:latin typeface="Constantia"/>
                <a:ea typeface="Constantia"/>
                <a:cs typeface="Constantia"/>
                <a:sym typeface="Constantia"/>
              </a:rPr>
              <a:t>utiliser</a:t>
            </a:r>
            <a:r>
              <a:rPr lang="en" sz="1400" dirty="0">
                <a:solidFill>
                  <a:schemeClr val="dk1"/>
                </a:solidFill>
                <a:latin typeface="Constantia"/>
                <a:ea typeface="Constantia"/>
                <a:cs typeface="Constantia"/>
                <a:sym typeface="Constantia"/>
              </a:rPr>
              <a:t>?</a:t>
            </a:r>
            <a:endParaRPr sz="1400" dirty="0">
              <a:solidFill>
                <a:schemeClr val="dk1"/>
              </a:solidFill>
              <a:latin typeface="Constantia"/>
              <a:ea typeface="Constantia"/>
              <a:cs typeface="Constantia"/>
              <a:sym typeface="Constantia"/>
            </a:endParaRPr>
          </a:p>
          <a:p>
            <a:pPr marL="914400" lvl="1" indent="-317500" algn="l" rtl="0">
              <a:lnSpc>
                <a:spcPct val="115000"/>
              </a:lnSpc>
              <a:spcBef>
                <a:spcPts val="0"/>
              </a:spcBef>
              <a:spcAft>
                <a:spcPts val="0"/>
              </a:spcAft>
              <a:buClr>
                <a:schemeClr val="dk1"/>
              </a:buClr>
              <a:buSzPts val="1400"/>
              <a:buFont typeface="Constantia"/>
              <a:buChar char="○"/>
            </a:pPr>
            <a:r>
              <a:rPr lang="en" sz="1400" dirty="0">
                <a:solidFill>
                  <a:schemeClr val="dk1"/>
                </a:solidFill>
                <a:latin typeface="Constantia"/>
                <a:ea typeface="Constantia"/>
                <a:cs typeface="Constantia"/>
                <a:sym typeface="Constantia"/>
              </a:rPr>
              <a:t>Observer le non verbal?</a:t>
            </a:r>
            <a:endParaRPr sz="1400" dirty="0">
              <a:solidFill>
                <a:schemeClr val="dk1"/>
              </a:solidFill>
              <a:latin typeface="Constantia"/>
              <a:ea typeface="Constantia"/>
              <a:cs typeface="Constantia"/>
              <a:sym typeface="Constantia"/>
            </a:endParaRPr>
          </a:p>
          <a:p>
            <a:pPr marL="914400" lvl="1" indent="-317500" algn="l" rtl="0">
              <a:lnSpc>
                <a:spcPct val="115000"/>
              </a:lnSpc>
              <a:spcBef>
                <a:spcPts val="0"/>
              </a:spcBef>
              <a:spcAft>
                <a:spcPts val="0"/>
              </a:spcAft>
              <a:buClr>
                <a:schemeClr val="dk1"/>
              </a:buClr>
              <a:buSzPts val="1400"/>
              <a:buFont typeface="Constantia"/>
              <a:buChar char="○"/>
            </a:pPr>
            <a:r>
              <a:rPr lang="en" sz="1400" dirty="0">
                <a:solidFill>
                  <a:schemeClr val="dk1"/>
                </a:solidFill>
                <a:latin typeface="Constantia"/>
                <a:ea typeface="Constantia"/>
                <a:cs typeface="Constantia"/>
                <a:sym typeface="Constantia"/>
              </a:rPr>
              <a:t>Reformuler en </a:t>
            </a:r>
            <a:r>
              <a:rPr lang="en" sz="1400" dirty="0" err="1">
                <a:solidFill>
                  <a:schemeClr val="dk1"/>
                </a:solidFill>
                <a:latin typeface="Constantia"/>
                <a:ea typeface="Constantia"/>
                <a:cs typeface="Constantia"/>
                <a:sym typeface="Constantia"/>
              </a:rPr>
              <a:t>cas</a:t>
            </a:r>
            <a:r>
              <a:rPr lang="en" sz="1400" dirty="0">
                <a:solidFill>
                  <a:schemeClr val="dk1"/>
                </a:solidFill>
                <a:latin typeface="Constantia"/>
                <a:ea typeface="Constantia"/>
                <a:cs typeface="Constantia"/>
                <a:sym typeface="Constantia"/>
              </a:rPr>
              <a:t> </a:t>
            </a:r>
            <a:r>
              <a:rPr lang="en" sz="1400" dirty="0" err="1">
                <a:solidFill>
                  <a:schemeClr val="dk1"/>
                </a:solidFill>
                <a:latin typeface="Constantia"/>
                <a:ea typeface="Constantia"/>
                <a:cs typeface="Constantia"/>
                <a:sym typeface="Constantia"/>
              </a:rPr>
              <a:t>d’incompréhension</a:t>
            </a:r>
            <a:r>
              <a:rPr lang="en" sz="1400" dirty="0">
                <a:solidFill>
                  <a:schemeClr val="dk1"/>
                </a:solidFill>
                <a:latin typeface="Constantia"/>
                <a:ea typeface="Constantia"/>
                <a:cs typeface="Constantia"/>
                <a:sym typeface="Constantia"/>
              </a:rPr>
              <a:t>?</a:t>
            </a:r>
            <a:endParaRPr sz="1400" dirty="0">
              <a:solidFill>
                <a:schemeClr val="dk1"/>
              </a:solidFill>
              <a:latin typeface="Constantia"/>
              <a:ea typeface="Constantia"/>
              <a:cs typeface="Constantia"/>
              <a:sym typeface="Constantia"/>
            </a:endParaRPr>
          </a:p>
          <a:p>
            <a:pPr marL="914400" lvl="1" indent="-317500" algn="l" rtl="0">
              <a:lnSpc>
                <a:spcPct val="115000"/>
              </a:lnSpc>
              <a:spcBef>
                <a:spcPts val="0"/>
              </a:spcBef>
              <a:spcAft>
                <a:spcPts val="0"/>
              </a:spcAft>
              <a:buClr>
                <a:schemeClr val="dk1"/>
              </a:buClr>
              <a:buSzPts val="1400"/>
              <a:buFont typeface="Constantia"/>
              <a:buChar char="○"/>
            </a:pPr>
            <a:r>
              <a:rPr lang="en" sz="1400" dirty="0">
                <a:solidFill>
                  <a:schemeClr val="dk1"/>
                </a:solidFill>
                <a:latin typeface="Constantia"/>
                <a:ea typeface="Constantia"/>
                <a:cs typeface="Constantia"/>
                <a:sym typeface="Constantia"/>
              </a:rPr>
              <a:t>Poser des questions pour aider à clarifier les </a:t>
            </a:r>
            <a:r>
              <a:rPr lang="en" sz="1400" dirty="0" err="1">
                <a:solidFill>
                  <a:schemeClr val="dk1"/>
                </a:solidFill>
                <a:latin typeface="Constantia"/>
                <a:ea typeface="Constantia"/>
                <a:cs typeface="Constantia"/>
                <a:sym typeface="Constantia"/>
              </a:rPr>
              <a:t>idées</a:t>
            </a:r>
            <a:r>
              <a:rPr lang="en" sz="1400" dirty="0">
                <a:solidFill>
                  <a:schemeClr val="dk1"/>
                </a:solidFill>
                <a:latin typeface="Constantia"/>
                <a:ea typeface="Constantia"/>
                <a:cs typeface="Constantia"/>
                <a:sym typeface="Constantia"/>
              </a:rPr>
              <a:t>?</a:t>
            </a:r>
            <a:endParaRPr sz="1400" dirty="0">
              <a:solidFill>
                <a:schemeClr val="dk1"/>
              </a:solidFill>
              <a:latin typeface="Constantia"/>
              <a:ea typeface="Constantia"/>
              <a:cs typeface="Constantia"/>
              <a:sym typeface="Constantia"/>
            </a:endParaRPr>
          </a:p>
          <a:p>
            <a:pPr marL="914400" lvl="1" indent="-317500" algn="l" rtl="0">
              <a:lnSpc>
                <a:spcPct val="115000"/>
              </a:lnSpc>
              <a:spcBef>
                <a:spcPts val="0"/>
              </a:spcBef>
              <a:spcAft>
                <a:spcPts val="0"/>
              </a:spcAft>
              <a:buClr>
                <a:schemeClr val="dk1"/>
              </a:buClr>
              <a:buSzPts val="1400"/>
              <a:buFont typeface="Constantia"/>
              <a:buChar char="○"/>
            </a:pPr>
            <a:r>
              <a:rPr lang="en" sz="1400" dirty="0">
                <a:solidFill>
                  <a:schemeClr val="dk1"/>
                </a:solidFill>
                <a:latin typeface="Constantia"/>
                <a:ea typeface="Constantia"/>
                <a:cs typeface="Constantia"/>
                <a:sym typeface="Constantia"/>
              </a:rPr>
              <a:t>Aider à trouver </a:t>
            </a:r>
            <a:r>
              <a:rPr lang="en" sz="1400" dirty="0" err="1">
                <a:solidFill>
                  <a:schemeClr val="dk1"/>
                </a:solidFill>
                <a:latin typeface="Constantia"/>
                <a:ea typeface="Constantia"/>
                <a:cs typeface="Constantia"/>
                <a:sym typeface="Constantia"/>
              </a:rPr>
              <a:t>ses</a:t>
            </a:r>
            <a:r>
              <a:rPr lang="en" sz="1400" dirty="0">
                <a:solidFill>
                  <a:schemeClr val="dk1"/>
                </a:solidFill>
                <a:latin typeface="Constantia"/>
                <a:ea typeface="Constantia"/>
                <a:cs typeface="Constantia"/>
                <a:sym typeface="Constantia"/>
              </a:rPr>
              <a:t> mots?</a:t>
            </a:r>
            <a:endParaRPr sz="1400" dirty="0">
              <a:solidFill>
                <a:schemeClr val="dk1"/>
              </a:solidFill>
              <a:latin typeface="Constantia"/>
              <a:ea typeface="Constantia"/>
              <a:cs typeface="Constantia"/>
              <a:sym typeface="Constantia"/>
            </a:endParaRPr>
          </a:p>
          <a:p>
            <a:pPr marL="914400" lvl="1" indent="-317500" algn="l" rtl="0">
              <a:lnSpc>
                <a:spcPct val="115000"/>
              </a:lnSpc>
              <a:spcBef>
                <a:spcPts val="0"/>
              </a:spcBef>
              <a:spcAft>
                <a:spcPts val="0"/>
              </a:spcAft>
              <a:buClr>
                <a:schemeClr val="dk1"/>
              </a:buClr>
              <a:buSzPts val="1400"/>
              <a:buFont typeface="Constantia"/>
              <a:buChar char="○"/>
            </a:pPr>
            <a:r>
              <a:rPr lang="en" sz="1400" dirty="0">
                <a:solidFill>
                  <a:schemeClr val="dk1"/>
                </a:solidFill>
                <a:latin typeface="Constantia"/>
                <a:ea typeface="Constantia"/>
                <a:cs typeface="Constantia"/>
                <a:sym typeface="Constantia"/>
              </a:rPr>
              <a:t>Demander d’utiliser l’environnement/pointer?</a:t>
            </a:r>
            <a:endParaRPr sz="1400" dirty="0">
              <a:solidFill>
                <a:schemeClr val="dk1"/>
              </a:solidFill>
              <a:latin typeface="Constantia"/>
              <a:ea typeface="Constantia"/>
              <a:cs typeface="Constantia"/>
              <a:sym typeface="Constantia"/>
            </a:endParaRPr>
          </a:p>
          <a:p>
            <a:pPr marL="914400" lvl="0" indent="0" algn="l" rtl="0">
              <a:lnSpc>
                <a:spcPct val="115000"/>
              </a:lnSpc>
              <a:spcBef>
                <a:spcPts val="0"/>
              </a:spcBef>
              <a:spcAft>
                <a:spcPts val="0"/>
              </a:spcAft>
              <a:buNone/>
            </a:pPr>
            <a:endParaRPr sz="1400" dirty="0">
              <a:solidFill>
                <a:schemeClr val="dk1"/>
              </a:solidFill>
              <a:latin typeface="Constantia"/>
              <a:ea typeface="Constantia"/>
              <a:cs typeface="Constantia"/>
              <a:sym typeface="Constantia"/>
            </a:endParaRPr>
          </a:p>
          <a:p>
            <a:pPr marL="457200" lvl="0" indent="-317500" algn="l" rtl="0">
              <a:lnSpc>
                <a:spcPct val="115000"/>
              </a:lnSpc>
              <a:spcBef>
                <a:spcPts val="0"/>
              </a:spcBef>
              <a:spcAft>
                <a:spcPts val="0"/>
              </a:spcAft>
              <a:buClr>
                <a:schemeClr val="dk1"/>
              </a:buClr>
              <a:buSzPts val="1400"/>
              <a:buFont typeface="Constantia"/>
              <a:buChar char="●"/>
            </a:pPr>
            <a:r>
              <a:rPr lang="en" sz="1400" dirty="0">
                <a:solidFill>
                  <a:schemeClr val="dk1"/>
                </a:solidFill>
                <a:latin typeface="Constantia"/>
                <a:ea typeface="Constantia"/>
                <a:cs typeface="Constantia"/>
                <a:sym typeface="Constantia"/>
              </a:rPr>
              <a:t>Pour les personnes qui avaient le rôle de l’enfant</a:t>
            </a:r>
            <a:endParaRPr sz="1400" dirty="0">
              <a:solidFill>
                <a:schemeClr val="dk1"/>
              </a:solidFill>
              <a:latin typeface="Constantia"/>
              <a:ea typeface="Constantia"/>
              <a:cs typeface="Constantia"/>
              <a:sym typeface="Constantia"/>
            </a:endParaRPr>
          </a:p>
          <a:p>
            <a:pPr marL="914400" lvl="1" indent="-317500" algn="l" rtl="0">
              <a:lnSpc>
                <a:spcPct val="115000"/>
              </a:lnSpc>
              <a:spcBef>
                <a:spcPts val="0"/>
              </a:spcBef>
              <a:spcAft>
                <a:spcPts val="0"/>
              </a:spcAft>
              <a:buClr>
                <a:schemeClr val="dk1"/>
              </a:buClr>
              <a:buSzPts val="1400"/>
              <a:buFont typeface="Constantia"/>
              <a:buChar char="○"/>
            </a:pPr>
            <a:r>
              <a:rPr lang="en" sz="1400" dirty="0">
                <a:solidFill>
                  <a:schemeClr val="dk1"/>
                </a:solidFill>
                <a:latin typeface="Constantia"/>
                <a:ea typeface="Constantia"/>
                <a:cs typeface="Constantia"/>
                <a:sym typeface="Constantia"/>
              </a:rPr>
              <a:t>Comment vous</a:t>
            </a:r>
            <a:r>
              <a:rPr lang="fr-CA" sz="1400" dirty="0">
                <a:solidFill>
                  <a:schemeClr val="dk1"/>
                </a:solidFill>
                <a:latin typeface="Constantia"/>
                <a:ea typeface="Constantia"/>
                <a:cs typeface="Constantia"/>
                <a:sym typeface="Constantia"/>
              </a:rPr>
              <a:t> êtes-</a:t>
            </a:r>
            <a:r>
              <a:rPr lang="en" sz="1400" dirty="0">
                <a:solidFill>
                  <a:schemeClr val="dk1"/>
                </a:solidFill>
                <a:latin typeface="Constantia"/>
                <a:ea typeface="Constantia"/>
                <a:cs typeface="Constantia"/>
                <a:sym typeface="Constantia"/>
              </a:rPr>
              <a:t>vous sentis lorsque vous n’arriviez pas à vous exprimer?</a:t>
            </a:r>
            <a:endParaRPr sz="1400" dirty="0"/>
          </a:p>
        </p:txBody>
      </p:sp>
      <p:sp>
        <p:nvSpPr>
          <p:cNvPr id="577" name="Google Shape;577;p57"/>
          <p:cNvSpPr txBox="1">
            <a:spLocks noGrp="1"/>
          </p:cNvSpPr>
          <p:nvPr>
            <p:ph type="sldNum" idx="12"/>
            <p:custDataLst>
              <p:tags r:id="rId3"/>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pic>
        <p:nvPicPr>
          <p:cNvPr id="3" name="Image 2" descr="Une image contenant miroir&#10;&#10;Description générée automatiquement">
            <a:extLst>
              <a:ext uri="{FF2B5EF4-FFF2-40B4-BE49-F238E27FC236}">
                <a16:creationId xmlns:a16="http://schemas.microsoft.com/office/drawing/2014/main" id="{79E9615F-40C6-4982-92DD-505A95E9CD0C}"/>
              </a:ext>
            </a:extLst>
          </p:cNvPr>
          <p:cNvPicPr>
            <a:picLocks noChangeAspect="1"/>
          </p:cNvPicPr>
          <p:nvPr>
            <p:custDataLst>
              <p:tags r:id="rId4"/>
            </p:custDataLst>
          </p:nvPr>
        </p:nvPicPr>
        <p:blipFill>
          <a:blip r:embed="rId7"/>
          <a:stretch>
            <a:fillRect/>
          </a:stretch>
        </p:blipFill>
        <p:spPr>
          <a:xfrm>
            <a:off x="6965271" y="307181"/>
            <a:ext cx="1670354" cy="113823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8"/>
          <p:cNvSpPr txBox="1">
            <a:spLocks noGrp="1"/>
          </p:cNvSpPr>
          <p:nvPr>
            <p:ph type="title"/>
            <p:custDataLst>
              <p:tags r:id="rId1"/>
            </p:custDataLst>
          </p:nvPr>
        </p:nvSpPr>
        <p:spPr>
          <a:xfrm>
            <a:off x="3088275" y="661450"/>
            <a:ext cx="5275500" cy="1041000"/>
          </a:xfrm>
          <a:prstGeom prst="rect">
            <a:avLst/>
          </a:prstGeom>
        </p:spPr>
        <p:txBody>
          <a:bodyPr spcFirstLastPara="1" wrap="square" lIns="91425" tIns="91425" rIns="91425" bIns="91425" anchor="b" anchorCtr="0">
            <a:noAutofit/>
          </a:bodyPr>
          <a:lstStyle/>
          <a:p>
            <a:pPr marL="0" lvl="0" indent="0" algn="l" rtl="0">
              <a:lnSpc>
                <a:spcPct val="120000"/>
              </a:lnSpc>
              <a:spcBef>
                <a:spcPts val="1200"/>
              </a:spcBef>
              <a:spcAft>
                <a:spcPts val="200"/>
              </a:spcAft>
              <a:buClr>
                <a:schemeClr val="dk1"/>
              </a:buClr>
              <a:buSzPts val="1100"/>
              <a:buFont typeface="Arial"/>
              <a:buNone/>
            </a:pPr>
            <a:r>
              <a:rPr lang="en" sz="2200" b="1" dirty="0">
                <a:solidFill>
                  <a:schemeClr val="dk1"/>
                </a:solidFill>
                <a:latin typeface="Constantia"/>
                <a:ea typeface="Constantia"/>
                <a:cs typeface="Constantia"/>
                <a:sym typeface="Constantia"/>
              </a:rPr>
              <a:t>Station 3 - Construction d’une tour avec différents handicaps</a:t>
            </a:r>
            <a:endParaRPr dirty="0"/>
          </a:p>
        </p:txBody>
      </p:sp>
      <p:sp>
        <p:nvSpPr>
          <p:cNvPr id="583" name="Google Shape;583;p58"/>
          <p:cNvSpPr txBox="1">
            <a:spLocks noGrp="1"/>
          </p:cNvSpPr>
          <p:nvPr>
            <p:ph type="body" idx="1"/>
            <p:custDataLst>
              <p:tags r:id="rId2"/>
            </p:custDataLst>
          </p:nvPr>
        </p:nvSpPr>
        <p:spPr>
          <a:xfrm>
            <a:off x="2707275" y="1776000"/>
            <a:ext cx="5275500" cy="11814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Font typeface="Constantia"/>
              <a:buChar char="●"/>
            </a:pPr>
            <a:r>
              <a:rPr lang="en" sz="1400" dirty="0">
                <a:solidFill>
                  <a:schemeClr val="dk1"/>
                </a:solidFill>
                <a:latin typeface="Constantia"/>
                <a:ea typeface="Constantia"/>
                <a:cs typeface="Constantia"/>
                <a:sym typeface="Constantia"/>
              </a:rPr>
              <a:t>Selon votre handicap :</a:t>
            </a:r>
            <a:endParaRPr sz="1400" dirty="0">
              <a:solidFill>
                <a:schemeClr val="dk1"/>
              </a:solidFill>
              <a:latin typeface="Constantia"/>
              <a:ea typeface="Constantia"/>
              <a:cs typeface="Constantia"/>
              <a:sym typeface="Constantia"/>
            </a:endParaRPr>
          </a:p>
          <a:p>
            <a:pPr marL="914400" lvl="1" indent="-317500" algn="l" rtl="0">
              <a:lnSpc>
                <a:spcPct val="115000"/>
              </a:lnSpc>
              <a:spcBef>
                <a:spcPts val="0"/>
              </a:spcBef>
              <a:spcAft>
                <a:spcPts val="0"/>
              </a:spcAft>
              <a:buClr>
                <a:srgbClr val="000000"/>
              </a:buClr>
              <a:buSzPts val="1400"/>
              <a:buFont typeface="Constantia"/>
              <a:buChar char="○"/>
            </a:pPr>
            <a:r>
              <a:rPr lang="en" sz="1400" dirty="0">
                <a:solidFill>
                  <a:schemeClr val="dk1"/>
                </a:solidFill>
                <a:latin typeface="Constantia"/>
                <a:ea typeface="Constantia"/>
                <a:cs typeface="Constantia"/>
                <a:sym typeface="Constantia"/>
              </a:rPr>
              <a:t>Comment vous </a:t>
            </a:r>
            <a:r>
              <a:rPr lang="en" sz="1400" dirty="0" err="1">
                <a:solidFill>
                  <a:schemeClr val="dk1"/>
                </a:solidFill>
                <a:latin typeface="Constantia"/>
                <a:ea typeface="Constantia"/>
                <a:cs typeface="Constantia"/>
                <a:sym typeface="Constantia"/>
              </a:rPr>
              <a:t>êtes-vous</a:t>
            </a:r>
            <a:r>
              <a:rPr lang="en" sz="1400" dirty="0">
                <a:solidFill>
                  <a:schemeClr val="dk1"/>
                </a:solidFill>
                <a:latin typeface="Constantia"/>
                <a:ea typeface="Constantia"/>
                <a:cs typeface="Constantia"/>
                <a:sym typeface="Constantia"/>
              </a:rPr>
              <a:t> </a:t>
            </a:r>
            <a:r>
              <a:rPr lang="en" sz="1400" dirty="0" err="1">
                <a:solidFill>
                  <a:schemeClr val="dk1"/>
                </a:solidFill>
                <a:latin typeface="Constantia"/>
                <a:ea typeface="Constantia"/>
                <a:cs typeface="Constantia"/>
                <a:sym typeface="Constantia"/>
              </a:rPr>
              <a:t>sentis</a:t>
            </a:r>
            <a:r>
              <a:rPr lang="en" sz="1400" dirty="0">
                <a:solidFill>
                  <a:schemeClr val="dk1"/>
                </a:solidFill>
                <a:latin typeface="Constantia"/>
                <a:ea typeface="Constantia"/>
                <a:cs typeface="Constantia"/>
                <a:sym typeface="Constantia"/>
              </a:rPr>
              <a:t>?</a:t>
            </a:r>
            <a:endParaRPr sz="1400" dirty="0">
              <a:solidFill>
                <a:schemeClr val="dk1"/>
              </a:solidFill>
              <a:latin typeface="Constantia"/>
              <a:ea typeface="Constantia"/>
              <a:cs typeface="Constantia"/>
              <a:sym typeface="Constantia"/>
            </a:endParaRPr>
          </a:p>
          <a:p>
            <a:pPr marL="457200" lvl="0" indent="-317500" algn="l" rtl="0">
              <a:lnSpc>
                <a:spcPct val="115000"/>
              </a:lnSpc>
              <a:spcBef>
                <a:spcPts val="0"/>
              </a:spcBef>
              <a:spcAft>
                <a:spcPts val="0"/>
              </a:spcAft>
              <a:buClr>
                <a:srgbClr val="000000"/>
              </a:buClr>
              <a:buSzPts val="1400"/>
              <a:buFont typeface="Constantia"/>
              <a:buChar char="●"/>
            </a:pPr>
            <a:r>
              <a:rPr lang="en" sz="1400" dirty="0">
                <a:solidFill>
                  <a:schemeClr val="dk1"/>
                </a:solidFill>
                <a:latin typeface="Constantia"/>
                <a:ea typeface="Constantia"/>
                <a:cs typeface="Constantia"/>
                <a:sym typeface="Constantia"/>
              </a:rPr>
              <a:t>Quelles stratégies </a:t>
            </a:r>
            <a:r>
              <a:rPr lang="en" sz="1400" dirty="0" err="1">
                <a:solidFill>
                  <a:schemeClr val="dk1"/>
                </a:solidFill>
                <a:latin typeface="Constantia"/>
                <a:ea typeface="Constantia"/>
                <a:cs typeface="Constantia"/>
                <a:sym typeface="Constantia"/>
              </a:rPr>
              <a:t>avez-vous</a:t>
            </a:r>
            <a:r>
              <a:rPr lang="en" sz="1400" dirty="0">
                <a:solidFill>
                  <a:schemeClr val="dk1"/>
                </a:solidFill>
                <a:latin typeface="Constantia"/>
                <a:ea typeface="Constantia"/>
                <a:cs typeface="Constantia"/>
                <a:sym typeface="Constantia"/>
              </a:rPr>
              <a:t> </a:t>
            </a:r>
            <a:r>
              <a:rPr lang="en" sz="1400" dirty="0" err="1">
                <a:solidFill>
                  <a:schemeClr val="dk1"/>
                </a:solidFill>
                <a:latin typeface="Constantia"/>
                <a:ea typeface="Constantia"/>
                <a:cs typeface="Constantia"/>
                <a:sym typeface="Constantia"/>
              </a:rPr>
              <a:t>utilisées</a:t>
            </a:r>
            <a:r>
              <a:rPr lang="en" sz="1400" dirty="0">
                <a:solidFill>
                  <a:schemeClr val="dk1"/>
                </a:solidFill>
                <a:latin typeface="Constantia"/>
                <a:ea typeface="Constantia"/>
                <a:cs typeface="Constantia"/>
                <a:sym typeface="Constantia"/>
              </a:rPr>
              <a:t>?</a:t>
            </a:r>
            <a:endParaRPr sz="1400" dirty="0">
              <a:solidFill>
                <a:schemeClr val="dk1"/>
              </a:solidFill>
              <a:latin typeface="Constantia"/>
              <a:ea typeface="Constantia"/>
              <a:cs typeface="Constantia"/>
              <a:sym typeface="Constantia"/>
            </a:endParaRPr>
          </a:p>
          <a:p>
            <a:pPr marL="0" lvl="0" indent="0" algn="l" rtl="0">
              <a:spcBef>
                <a:spcPts val="600"/>
              </a:spcBef>
              <a:spcAft>
                <a:spcPts val="0"/>
              </a:spcAft>
              <a:buNone/>
            </a:pPr>
            <a:endParaRPr sz="1400" dirty="0"/>
          </a:p>
        </p:txBody>
      </p:sp>
      <p:sp>
        <p:nvSpPr>
          <p:cNvPr id="584" name="Google Shape;584;p58"/>
          <p:cNvSpPr txBox="1">
            <a:spLocks noGrp="1"/>
          </p:cNvSpPr>
          <p:nvPr>
            <p:ph type="sldNum" idx="12"/>
            <p:custDataLst>
              <p:tags r:id="rId3"/>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586" name="Google Shape;586;p58"/>
          <p:cNvSpPr txBox="1"/>
          <p:nvPr>
            <p:custDataLst>
              <p:tags r:id="rId4"/>
            </p:custDataLst>
          </p:nvPr>
        </p:nvSpPr>
        <p:spPr>
          <a:xfrm>
            <a:off x="2366359" y="3015461"/>
            <a:ext cx="2251800" cy="1914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pic>
        <p:nvPicPr>
          <p:cNvPr id="3" name="Image 2" descr="Une image contenant extérieur, assis, avant, grand&#10;&#10;Description générée automatiquement">
            <a:extLst>
              <a:ext uri="{FF2B5EF4-FFF2-40B4-BE49-F238E27FC236}">
                <a16:creationId xmlns:a16="http://schemas.microsoft.com/office/drawing/2014/main" id="{67282AC2-13A0-4656-AD1C-B9E14F96A8D8}"/>
              </a:ext>
            </a:extLst>
          </p:cNvPr>
          <p:cNvPicPr>
            <a:picLocks noChangeAspect="1"/>
          </p:cNvPicPr>
          <p:nvPr>
            <p:custDataLst>
              <p:tags r:id="rId5"/>
            </p:custDataLst>
          </p:nvPr>
        </p:nvPicPr>
        <p:blipFill>
          <a:blip r:embed="rId9"/>
          <a:stretch>
            <a:fillRect/>
          </a:stretch>
        </p:blipFill>
        <p:spPr>
          <a:xfrm>
            <a:off x="2823209" y="3052339"/>
            <a:ext cx="2569739" cy="1711447"/>
          </a:xfrm>
          <a:prstGeom prst="rect">
            <a:avLst/>
          </a:prstGeom>
        </p:spPr>
      </p:pic>
      <p:pic>
        <p:nvPicPr>
          <p:cNvPr id="5" name="Image 4" descr="Une image contenant jouet&#10;&#10;Description générée automatiquement">
            <a:extLst>
              <a:ext uri="{FF2B5EF4-FFF2-40B4-BE49-F238E27FC236}">
                <a16:creationId xmlns:a16="http://schemas.microsoft.com/office/drawing/2014/main" id="{76529F45-44A9-40D3-83C4-A13171BA8EDE}"/>
              </a:ext>
            </a:extLst>
          </p:cNvPr>
          <p:cNvPicPr>
            <a:picLocks noChangeAspect="1"/>
          </p:cNvPicPr>
          <p:nvPr>
            <p:custDataLst>
              <p:tags r:id="rId6"/>
            </p:custDataLst>
          </p:nvPr>
        </p:nvPicPr>
        <p:blipFill>
          <a:blip r:embed="rId10"/>
          <a:stretch>
            <a:fillRect/>
          </a:stretch>
        </p:blipFill>
        <p:spPr>
          <a:xfrm>
            <a:off x="5726025" y="2957400"/>
            <a:ext cx="2971799" cy="167163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59"/>
          <p:cNvSpPr txBox="1">
            <a:spLocks noGrp="1"/>
          </p:cNvSpPr>
          <p:nvPr>
            <p:ph type="ctrTitle"/>
            <p:custDataLst>
              <p:tags r:id="rId1"/>
            </p:custDataLst>
          </p:nvPr>
        </p:nvSpPr>
        <p:spPr>
          <a:xfrm>
            <a:off x="1739725" y="3053250"/>
            <a:ext cx="5596500" cy="79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Conclusion </a:t>
            </a:r>
            <a:endParaRPr b="1"/>
          </a:p>
        </p:txBody>
      </p:sp>
      <p:sp>
        <p:nvSpPr>
          <p:cNvPr id="592" name="Google Shape;592;p59"/>
          <p:cNvSpPr txBox="1"/>
          <p:nvPr>
            <p:custDataLst>
              <p:tags r:id="rId2"/>
            </p:custDataLst>
          </p:nvPr>
        </p:nvSpPr>
        <p:spPr>
          <a:xfrm>
            <a:off x="3050275" y="475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9600" b="1" dirty="0">
                <a:solidFill>
                  <a:srgbClr val="00ACC3"/>
                </a:solidFill>
                <a:latin typeface="Varela Round"/>
                <a:ea typeface="Varela Round"/>
                <a:cs typeface="Varela Round"/>
                <a:sym typeface="Varela Round"/>
              </a:rPr>
              <a:t>7</a:t>
            </a:r>
            <a:endParaRPr sz="9600" b="1" dirty="0">
              <a:solidFill>
                <a:srgbClr val="00ACC3"/>
              </a:solidFill>
              <a:latin typeface="Varela Round"/>
              <a:ea typeface="Varela Round"/>
              <a:cs typeface="Varela Round"/>
              <a:sym typeface="Varela Round"/>
            </a:endParaRPr>
          </a:p>
        </p:txBody>
      </p:sp>
      <p:sp>
        <p:nvSpPr>
          <p:cNvPr id="593" name="Google Shape;593;p59"/>
          <p:cNvSpPr txBox="1">
            <a:spLocks noGrp="1"/>
          </p:cNvSpPr>
          <p:nvPr>
            <p:ph type="sldNum" idx="12"/>
            <p:custDataLst>
              <p:tags r:id="rId3"/>
            </p:custDataLst>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0"/>
          <p:cNvSpPr txBox="1">
            <a:spLocks noGrp="1"/>
          </p:cNvSpPr>
          <p:nvPr>
            <p:ph type="title"/>
            <p:custDataLst>
              <p:tags r:id="rId1"/>
            </p:custDataLst>
          </p:nvPr>
        </p:nvSpPr>
        <p:spPr>
          <a:xfrm>
            <a:off x="3208350" y="265533"/>
            <a:ext cx="27273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Remerciements</a:t>
            </a:r>
            <a:endParaRPr dirty="0"/>
          </a:p>
        </p:txBody>
      </p:sp>
      <p:sp>
        <p:nvSpPr>
          <p:cNvPr id="599" name="Google Shape;599;p60"/>
          <p:cNvSpPr txBox="1">
            <a:spLocks noGrp="1"/>
          </p:cNvSpPr>
          <p:nvPr>
            <p:ph type="body" idx="1"/>
            <p:custDataLst>
              <p:tags r:id="rId2"/>
            </p:custDataLst>
          </p:nvPr>
        </p:nvSpPr>
        <p:spPr>
          <a:xfrm>
            <a:off x="2021755" y="934624"/>
            <a:ext cx="7083670" cy="4012751"/>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333333"/>
              </a:buClr>
              <a:buSzPts val="1600"/>
              <a:buFont typeface="Constantia"/>
              <a:buChar char="●"/>
            </a:pPr>
            <a:r>
              <a:rPr lang="en" sz="1400" dirty="0">
                <a:solidFill>
                  <a:srgbClr val="333333"/>
                </a:solidFill>
                <a:highlight>
                  <a:srgbClr val="FFFFFF"/>
                </a:highlight>
                <a:latin typeface="Constantia"/>
                <a:ea typeface="Constantia"/>
                <a:cs typeface="Constantia"/>
                <a:sym typeface="Constantia"/>
              </a:rPr>
              <a:t>Chercheure responsable du projet : </a:t>
            </a:r>
            <a:endParaRPr sz="1400" dirty="0">
              <a:solidFill>
                <a:srgbClr val="333333"/>
              </a:solidFill>
              <a:highlight>
                <a:srgbClr val="FFFFFF"/>
              </a:highlight>
              <a:latin typeface="Constantia"/>
              <a:ea typeface="Constantia"/>
              <a:cs typeface="Constantia"/>
              <a:sym typeface="Constantia"/>
            </a:endParaRPr>
          </a:p>
          <a:p>
            <a:pPr marL="914400" lvl="1" indent="-330200" algn="l" rtl="0">
              <a:lnSpc>
                <a:spcPct val="115000"/>
              </a:lnSpc>
              <a:spcBef>
                <a:spcPts val="0"/>
              </a:spcBef>
              <a:spcAft>
                <a:spcPts val="0"/>
              </a:spcAft>
              <a:buClr>
                <a:srgbClr val="333333"/>
              </a:buClr>
              <a:buSzPts val="1600"/>
              <a:buFont typeface="Constantia"/>
              <a:buAutoNum type="alphaLcPeriod"/>
            </a:pPr>
            <a:r>
              <a:rPr lang="en" sz="1400" dirty="0">
                <a:solidFill>
                  <a:srgbClr val="333333"/>
                </a:solidFill>
                <a:highlight>
                  <a:srgbClr val="FFFFFF"/>
                </a:highlight>
                <a:latin typeface="Constantia"/>
                <a:ea typeface="Constantia"/>
                <a:cs typeface="Constantia"/>
                <a:sym typeface="Constantia"/>
              </a:rPr>
              <a:t>Chantal Desmarais, professeure </a:t>
            </a:r>
            <a:r>
              <a:rPr lang="fr-CA" sz="1400" dirty="0">
                <a:solidFill>
                  <a:srgbClr val="333333"/>
                </a:solidFill>
                <a:highlight>
                  <a:srgbClr val="FFFFFF"/>
                </a:highlight>
                <a:latin typeface="Constantia"/>
                <a:ea typeface="Constantia"/>
                <a:cs typeface="Constantia"/>
                <a:sym typeface="Constantia"/>
              </a:rPr>
              <a:t>titulaire</a:t>
            </a:r>
            <a:r>
              <a:rPr lang="en" sz="1400" dirty="0">
                <a:solidFill>
                  <a:srgbClr val="333333"/>
                </a:solidFill>
                <a:highlight>
                  <a:srgbClr val="FFFFFF"/>
                </a:highlight>
                <a:latin typeface="Constantia"/>
                <a:ea typeface="Constantia"/>
                <a:cs typeface="Constantia"/>
                <a:sym typeface="Constantia"/>
              </a:rPr>
              <a:t> au Département de réadaptation de l’Université Laval</a:t>
            </a:r>
          </a:p>
          <a:p>
            <a:pPr indent="-330200">
              <a:lnSpc>
                <a:spcPct val="115000"/>
              </a:lnSpc>
              <a:spcBef>
                <a:spcPts val="0"/>
              </a:spcBef>
              <a:buClr>
                <a:srgbClr val="333333"/>
              </a:buClr>
              <a:buSzPts val="1600"/>
              <a:buFont typeface="Arial" panose="020B0604020202020204" pitchFamily="34" charset="0"/>
              <a:buChar char="•"/>
            </a:pPr>
            <a:r>
              <a:rPr lang="en" sz="1400" dirty="0">
                <a:solidFill>
                  <a:srgbClr val="333333"/>
                </a:solidFill>
                <a:highlight>
                  <a:srgbClr val="FFFFFF"/>
                </a:highlight>
                <a:latin typeface="Constantia"/>
                <a:ea typeface="Constantia"/>
                <a:cs typeface="Constantia"/>
                <a:sym typeface="Constantia"/>
              </a:rPr>
              <a:t>C</a:t>
            </a:r>
            <a:r>
              <a:rPr lang="fr-CA" sz="1400" dirty="0">
                <a:solidFill>
                  <a:srgbClr val="333333"/>
                </a:solidFill>
                <a:highlight>
                  <a:srgbClr val="FFFFFF"/>
                </a:highlight>
                <a:latin typeface="Constantia"/>
                <a:ea typeface="Constantia"/>
                <a:cs typeface="Constantia"/>
                <a:sym typeface="Constantia"/>
              </a:rPr>
              <a:t>o-chercheures :</a:t>
            </a:r>
          </a:p>
          <a:p>
            <a:pPr lvl="1" indent="-330200">
              <a:lnSpc>
                <a:spcPct val="115000"/>
              </a:lnSpc>
              <a:buClr>
                <a:srgbClr val="333333"/>
              </a:buClr>
              <a:buSzPts val="1600"/>
              <a:buFont typeface="Constantia"/>
              <a:buAutoNum type="alphaLcPeriod"/>
            </a:pPr>
            <a:r>
              <a:rPr lang="fr-CA" sz="1400" dirty="0">
                <a:solidFill>
                  <a:srgbClr val="333333"/>
                </a:solidFill>
                <a:highlight>
                  <a:srgbClr val="FFFFFF"/>
                </a:highlight>
                <a:latin typeface="Constantia"/>
                <a:ea typeface="Constantia"/>
                <a:cs typeface="Constantia"/>
                <a:sym typeface="Constantia"/>
              </a:rPr>
              <a:t>Marie </a:t>
            </a:r>
            <a:r>
              <a:rPr lang="fr-CA" sz="1400" dirty="0" err="1">
                <a:solidFill>
                  <a:srgbClr val="333333"/>
                </a:solidFill>
                <a:highlight>
                  <a:srgbClr val="FFFFFF"/>
                </a:highlight>
                <a:latin typeface="Constantia"/>
                <a:ea typeface="Constantia"/>
                <a:cs typeface="Constantia"/>
                <a:sym typeface="Constantia"/>
              </a:rPr>
              <a:t>Grandisson</a:t>
            </a:r>
            <a:r>
              <a:rPr lang="fr-CA" sz="1400" dirty="0">
                <a:solidFill>
                  <a:srgbClr val="333333"/>
                </a:solidFill>
                <a:highlight>
                  <a:srgbClr val="FFFFFF"/>
                </a:highlight>
                <a:latin typeface="Constantia"/>
                <a:ea typeface="Constantia"/>
                <a:cs typeface="Constantia"/>
                <a:sym typeface="Constantia"/>
              </a:rPr>
              <a:t>, professeure adjointe au Département de réadaptation de l’Université Laval.</a:t>
            </a:r>
          </a:p>
          <a:p>
            <a:pPr lvl="1" indent="-330200">
              <a:lnSpc>
                <a:spcPct val="115000"/>
              </a:lnSpc>
              <a:buClr>
                <a:srgbClr val="333333"/>
              </a:buClr>
              <a:buSzPts val="1600"/>
              <a:buFont typeface="Constantia"/>
              <a:buAutoNum type="alphaLcPeriod"/>
            </a:pPr>
            <a:r>
              <a:rPr lang="fr-CA" sz="1400" dirty="0">
                <a:solidFill>
                  <a:srgbClr val="333333"/>
                </a:solidFill>
                <a:highlight>
                  <a:srgbClr val="FFFFFF"/>
                </a:highlight>
                <a:latin typeface="Constantia"/>
                <a:ea typeface="Constantia"/>
                <a:cs typeface="Constantia"/>
                <a:sym typeface="Constantia"/>
              </a:rPr>
              <a:t>Francine Julien-Gauthier, professeure titulaire au Département des fondements et pratiques en éducation de l’Université Laval.</a:t>
            </a:r>
            <a:endParaRPr lang="en" sz="1400" dirty="0">
              <a:solidFill>
                <a:srgbClr val="333333"/>
              </a:solidFill>
              <a:highlight>
                <a:srgbClr val="FFFFFF"/>
              </a:highlight>
              <a:latin typeface="Constantia"/>
              <a:ea typeface="Constantia"/>
              <a:cs typeface="Constantia"/>
              <a:sym typeface="Constantia"/>
            </a:endParaRPr>
          </a:p>
          <a:p>
            <a:pPr marL="457200" lvl="0" indent="-330200" algn="l" rtl="0">
              <a:lnSpc>
                <a:spcPct val="115000"/>
              </a:lnSpc>
              <a:spcBef>
                <a:spcPts val="0"/>
              </a:spcBef>
              <a:spcAft>
                <a:spcPts val="0"/>
              </a:spcAft>
              <a:buClr>
                <a:srgbClr val="333333"/>
              </a:buClr>
              <a:buSzPts val="1600"/>
              <a:buFont typeface="Constantia"/>
              <a:buChar char="●"/>
            </a:pPr>
            <a:r>
              <a:rPr lang="en" sz="1400" dirty="0">
                <a:solidFill>
                  <a:srgbClr val="333333"/>
                </a:solidFill>
                <a:highlight>
                  <a:srgbClr val="FFFFFF"/>
                </a:highlight>
                <a:latin typeface="Constantia"/>
                <a:ea typeface="Constantia"/>
                <a:cs typeface="Constantia"/>
                <a:sym typeface="Constantia"/>
              </a:rPr>
              <a:t>Partenaires</a:t>
            </a:r>
            <a:endParaRPr sz="1400" dirty="0">
              <a:solidFill>
                <a:srgbClr val="333333"/>
              </a:solidFill>
              <a:highlight>
                <a:srgbClr val="FFFFFF"/>
              </a:highlight>
              <a:latin typeface="Constantia"/>
              <a:ea typeface="Constantia"/>
              <a:cs typeface="Constantia"/>
              <a:sym typeface="Constantia"/>
            </a:endParaRPr>
          </a:p>
          <a:p>
            <a:pPr lvl="1" indent="-330200">
              <a:lnSpc>
                <a:spcPct val="115000"/>
              </a:lnSpc>
              <a:buClr>
                <a:srgbClr val="333333"/>
              </a:buClr>
              <a:buSzPts val="1600"/>
              <a:buFont typeface="Constantia"/>
              <a:buAutoNum type="alphaLcPeriod"/>
            </a:pPr>
            <a:r>
              <a:rPr lang="fr-CA" sz="1400" dirty="0" err="1">
                <a:solidFill>
                  <a:schemeClr val="dk1"/>
                </a:solidFill>
                <a:highlight>
                  <a:srgbClr val="FFFFFF"/>
                </a:highlight>
                <a:latin typeface="Constantia"/>
                <a:ea typeface="Constantia"/>
                <a:cs typeface="Constantia"/>
                <a:sym typeface="Constantia"/>
              </a:rPr>
              <a:t>Patro</a:t>
            </a:r>
            <a:r>
              <a:rPr lang="fr-CA" sz="1400" dirty="0">
                <a:solidFill>
                  <a:schemeClr val="dk1"/>
                </a:solidFill>
                <a:highlight>
                  <a:srgbClr val="FFFFFF"/>
                </a:highlight>
                <a:latin typeface="Constantia"/>
                <a:ea typeface="Constantia"/>
                <a:cs typeface="Constantia"/>
                <a:sym typeface="Constantia"/>
              </a:rPr>
              <a:t> </a:t>
            </a:r>
            <a:r>
              <a:rPr lang="fr-CA" sz="1400" dirty="0" err="1">
                <a:solidFill>
                  <a:schemeClr val="dk1"/>
                </a:solidFill>
                <a:highlight>
                  <a:srgbClr val="FFFFFF"/>
                </a:highlight>
                <a:latin typeface="Constantia"/>
                <a:ea typeface="Constantia"/>
                <a:cs typeface="Constantia"/>
                <a:sym typeface="Constantia"/>
              </a:rPr>
              <a:t>Roc-Amadour</a:t>
            </a:r>
            <a:endParaRPr lang="en" sz="1400" dirty="0">
              <a:solidFill>
                <a:srgbClr val="333333"/>
              </a:solidFill>
              <a:highlight>
                <a:srgbClr val="FFFFFF"/>
              </a:highlight>
              <a:latin typeface="Constantia"/>
              <a:ea typeface="Constantia"/>
              <a:cs typeface="Constantia"/>
              <a:sym typeface="Constantia"/>
            </a:endParaRPr>
          </a:p>
          <a:p>
            <a:pPr marL="914400" lvl="1" indent="-330200" algn="l" rtl="0">
              <a:lnSpc>
                <a:spcPct val="115000"/>
              </a:lnSpc>
              <a:spcBef>
                <a:spcPts val="0"/>
              </a:spcBef>
              <a:spcAft>
                <a:spcPts val="0"/>
              </a:spcAft>
              <a:buClr>
                <a:srgbClr val="333333"/>
              </a:buClr>
              <a:buSzPts val="1600"/>
              <a:buFont typeface="Constantia"/>
              <a:buAutoNum type="alphaLcPeriod"/>
            </a:pPr>
            <a:r>
              <a:rPr lang="en" sz="1400" dirty="0">
                <a:solidFill>
                  <a:srgbClr val="333333"/>
                </a:solidFill>
                <a:highlight>
                  <a:srgbClr val="FFFFFF"/>
                </a:highlight>
                <a:latin typeface="Constantia"/>
                <a:ea typeface="Constantia"/>
                <a:cs typeface="Constantia"/>
                <a:sym typeface="Constantia"/>
              </a:rPr>
              <a:t>Clinique d’orthophonie sociale de Québec (COSQ) : Sarah Bérubé-Lalancette, Gabrielle Rigali-Laroche et Claudia-Lynn Pelletier, orthophonistes </a:t>
            </a:r>
            <a:endParaRPr sz="1400" dirty="0">
              <a:solidFill>
                <a:srgbClr val="333333"/>
              </a:solidFill>
              <a:highlight>
                <a:srgbClr val="FFFFFF"/>
              </a:highlight>
              <a:latin typeface="Constantia"/>
              <a:ea typeface="Constantia"/>
              <a:cs typeface="Constantia"/>
              <a:sym typeface="Constantia"/>
            </a:endParaRPr>
          </a:p>
          <a:p>
            <a:pPr marL="457200" lvl="0" indent="-330200" algn="l" rtl="0">
              <a:lnSpc>
                <a:spcPct val="115000"/>
              </a:lnSpc>
              <a:spcBef>
                <a:spcPts val="0"/>
              </a:spcBef>
              <a:spcAft>
                <a:spcPts val="0"/>
              </a:spcAft>
              <a:buClr>
                <a:schemeClr val="dk1"/>
              </a:buClr>
              <a:buSzPts val="1600"/>
              <a:buFont typeface="Constantia"/>
              <a:buChar char="●"/>
            </a:pPr>
            <a:r>
              <a:rPr lang="fr-CA" sz="1400" dirty="0">
                <a:solidFill>
                  <a:schemeClr val="dk1"/>
                </a:solidFill>
                <a:latin typeface="Constantia"/>
                <a:ea typeface="Constantia"/>
                <a:cs typeface="Constantia"/>
                <a:sym typeface="Constantia"/>
              </a:rPr>
              <a:t>Bailleurs de fonds</a:t>
            </a:r>
            <a:endParaRPr sz="1400" dirty="0">
              <a:solidFill>
                <a:schemeClr val="dk1"/>
              </a:solidFill>
              <a:latin typeface="Constantia"/>
              <a:ea typeface="Constantia"/>
              <a:cs typeface="Constantia"/>
              <a:sym typeface="Constantia"/>
            </a:endParaRPr>
          </a:p>
          <a:p>
            <a:pPr marL="914400" lvl="1" indent="-330200" algn="l" rtl="0">
              <a:lnSpc>
                <a:spcPct val="115000"/>
              </a:lnSpc>
              <a:spcBef>
                <a:spcPts val="0"/>
              </a:spcBef>
              <a:spcAft>
                <a:spcPts val="0"/>
              </a:spcAft>
              <a:buClr>
                <a:schemeClr val="dk1"/>
              </a:buClr>
              <a:buSzPts val="1600"/>
              <a:buFont typeface="Constantia"/>
              <a:buAutoNum type="alphaLcPeriod"/>
            </a:pPr>
            <a:r>
              <a:rPr lang="en" sz="1400" dirty="0">
                <a:solidFill>
                  <a:schemeClr val="dk1"/>
                </a:solidFill>
                <a:latin typeface="Constantia"/>
                <a:ea typeface="Constantia"/>
                <a:cs typeface="Constantia"/>
                <a:sym typeface="Constantia"/>
              </a:rPr>
              <a:t>Fonds de </a:t>
            </a:r>
            <a:r>
              <a:rPr lang="en" sz="1400" dirty="0" err="1">
                <a:solidFill>
                  <a:schemeClr val="dk1"/>
                </a:solidFill>
                <a:latin typeface="Constantia"/>
                <a:ea typeface="Constantia"/>
                <a:cs typeface="Constantia"/>
                <a:sym typeface="Constantia"/>
              </a:rPr>
              <a:t>soutien</a:t>
            </a:r>
            <a:r>
              <a:rPr lang="en" sz="1400" dirty="0">
                <a:solidFill>
                  <a:schemeClr val="dk1"/>
                </a:solidFill>
                <a:latin typeface="Constantia"/>
                <a:ea typeface="Constantia"/>
                <a:cs typeface="Constantia"/>
                <a:sym typeface="Constantia"/>
              </a:rPr>
              <a:t> </a:t>
            </a:r>
            <a:r>
              <a:rPr lang="en" sz="1400" dirty="0" err="1">
                <a:solidFill>
                  <a:schemeClr val="dk1"/>
                </a:solidFill>
                <a:latin typeface="Constantia"/>
                <a:ea typeface="Constantia"/>
                <a:cs typeface="Constantia"/>
                <a:sym typeface="Constantia"/>
              </a:rPr>
              <a:t>à</a:t>
            </a:r>
            <a:r>
              <a:rPr lang="en" sz="1400" dirty="0">
                <a:solidFill>
                  <a:schemeClr val="dk1"/>
                </a:solidFill>
                <a:latin typeface="Constantia"/>
                <a:ea typeface="Constantia"/>
                <a:cs typeface="Constantia"/>
                <a:sym typeface="Constantia"/>
              </a:rPr>
              <a:t> </a:t>
            </a:r>
            <a:r>
              <a:rPr lang="en" sz="1400" dirty="0" err="1">
                <a:solidFill>
                  <a:schemeClr val="dk1"/>
                </a:solidFill>
                <a:latin typeface="Constantia"/>
                <a:ea typeface="Constantia"/>
                <a:cs typeface="Constantia"/>
                <a:sym typeface="Constantia"/>
              </a:rPr>
              <a:t>l’innovation</a:t>
            </a:r>
            <a:r>
              <a:rPr lang="en" sz="1400" dirty="0">
                <a:solidFill>
                  <a:schemeClr val="dk1"/>
                </a:solidFill>
                <a:latin typeface="Constantia"/>
                <a:ea typeface="Constantia"/>
                <a:cs typeface="Constantia"/>
                <a:sym typeface="Constantia"/>
              </a:rPr>
              <a:t> </a:t>
            </a:r>
            <a:r>
              <a:rPr lang="en" sz="1400" dirty="0" err="1">
                <a:solidFill>
                  <a:schemeClr val="dk1"/>
                </a:solidFill>
                <a:latin typeface="Constantia"/>
                <a:ea typeface="Constantia"/>
                <a:cs typeface="Constantia"/>
                <a:sym typeface="Constantia"/>
              </a:rPr>
              <a:t>sociale</a:t>
            </a:r>
            <a:r>
              <a:rPr lang="en" sz="1400" dirty="0">
                <a:solidFill>
                  <a:schemeClr val="dk1"/>
                </a:solidFill>
                <a:latin typeface="Constantia"/>
                <a:ea typeface="Constantia"/>
                <a:cs typeface="Constantia"/>
                <a:sym typeface="Constantia"/>
              </a:rPr>
              <a:t> de </a:t>
            </a:r>
            <a:r>
              <a:rPr lang="en" sz="1400" dirty="0" err="1">
                <a:solidFill>
                  <a:schemeClr val="dk1"/>
                </a:solidFill>
                <a:latin typeface="Constantia"/>
                <a:ea typeface="Constantia"/>
                <a:cs typeface="Constantia"/>
                <a:sym typeface="Constantia"/>
              </a:rPr>
              <a:t>l’Université</a:t>
            </a:r>
            <a:r>
              <a:rPr lang="en" sz="1400" dirty="0">
                <a:solidFill>
                  <a:schemeClr val="dk1"/>
                </a:solidFill>
                <a:latin typeface="Constantia"/>
                <a:ea typeface="Constantia"/>
                <a:cs typeface="Constantia"/>
                <a:sym typeface="Constantia"/>
              </a:rPr>
              <a:t> Laval</a:t>
            </a:r>
          </a:p>
          <a:p>
            <a:pPr marL="914400" lvl="1" indent="-330200" algn="l" rtl="0">
              <a:lnSpc>
                <a:spcPct val="115000"/>
              </a:lnSpc>
              <a:spcBef>
                <a:spcPts val="0"/>
              </a:spcBef>
              <a:spcAft>
                <a:spcPts val="0"/>
              </a:spcAft>
              <a:buClr>
                <a:schemeClr val="dk1"/>
              </a:buClr>
              <a:buSzPts val="1600"/>
              <a:buFont typeface="Constantia"/>
              <a:buAutoNum type="alphaLcPeriod"/>
            </a:pPr>
            <a:r>
              <a:rPr lang="en" sz="1400" dirty="0" err="1">
                <a:solidFill>
                  <a:schemeClr val="dk1"/>
                </a:solidFill>
                <a:latin typeface="Constantia"/>
                <a:ea typeface="Constantia"/>
                <a:cs typeface="Constantia"/>
                <a:sym typeface="Constantia"/>
              </a:rPr>
              <a:t>Fondation</a:t>
            </a:r>
            <a:r>
              <a:rPr lang="en" sz="1400" dirty="0">
                <a:solidFill>
                  <a:schemeClr val="dk1"/>
                </a:solidFill>
                <a:latin typeface="Constantia"/>
                <a:ea typeface="Constantia"/>
                <a:cs typeface="Constantia"/>
                <a:sym typeface="Constantia"/>
              </a:rPr>
              <a:t> Élan</a:t>
            </a:r>
            <a:endParaRPr sz="1400" dirty="0">
              <a:solidFill>
                <a:schemeClr val="dk1"/>
              </a:solidFill>
              <a:latin typeface="Constantia"/>
              <a:ea typeface="Constantia"/>
              <a:cs typeface="Constantia"/>
              <a:sym typeface="Constantia"/>
            </a:endParaRPr>
          </a:p>
          <a:p>
            <a:pPr marL="914400" lvl="1" indent="-330200" algn="l" rtl="0">
              <a:lnSpc>
                <a:spcPct val="115000"/>
              </a:lnSpc>
              <a:spcBef>
                <a:spcPts val="0"/>
              </a:spcBef>
              <a:spcAft>
                <a:spcPts val="0"/>
              </a:spcAft>
              <a:buClr>
                <a:schemeClr val="dk1"/>
              </a:buClr>
              <a:buSzPts val="1600"/>
              <a:buFont typeface="Constantia"/>
              <a:buAutoNum type="alphaLcPeriod"/>
            </a:pPr>
            <a:r>
              <a:rPr lang="en" sz="1400" dirty="0">
                <a:solidFill>
                  <a:schemeClr val="dk1"/>
                </a:solidFill>
                <a:latin typeface="Constantia"/>
                <a:ea typeface="Constantia"/>
                <a:cs typeface="Constantia"/>
                <a:sym typeface="Constantia"/>
              </a:rPr>
              <a:t>Mitacs Accélération</a:t>
            </a:r>
            <a:endParaRPr sz="1400" dirty="0">
              <a:solidFill>
                <a:schemeClr val="dk1"/>
              </a:solidFill>
              <a:latin typeface="Constantia"/>
              <a:ea typeface="Constantia"/>
              <a:cs typeface="Constantia"/>
              <a:sym typeface="Constantia"/>
            </a:endParaRPr>
          </a:p>
          <a:p>
            <a:pPr marL="0" lvl="0" indent="0" algn="l" rtl="0">
              <a:spcBef>
                <a:spcPts val="600"/>
              </a:spcBef>
              <a:spcAft>
                <a:spcPts val="0"/>
              </a:spcAft>
              <a:buNone/>
            </a:pPr>
            <a:endParaRPr sz="1400" dirty="0">
              <a:latin typeface="Constantia"/>
              <a:ea typeface="Constantia"/>
              <a:cs typeface="Constantia"/>
              <a:sym typeface="Constantia"/>
            </a:endParaRPr>
          </a:p>
        </p:txBody>
      </p:sp>
      <p:sp>
        <p:nvSpPr>
          <p:cNvPr id="600" name="Google Shape;600;p60"/>
          <p:cNvSpPr txBox="1">
            <a:spLocks noGrp="1"/>
          </p:cNvSpPr>
          <p:nvPr>
            <p:ph type="sldNum" idx="12"/>
            <p:custDataLst>
              <p:tags r:id="rId3"/>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custDataLst>
              <p:tags r:id="rId1"/>
            </p:custDataLst>
          </p:nvPr>
        </p:nvSpPr>
        <p:spPr>
          <a:xfrm>
            <a:off x="2935875" y="909050"/>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a:t>Plan de la présentation </a:t>
            </a:r>
            <a:endParaRPr sz="2600" b="1" dirty="0"/>
          </a:p>
        </p:txBody>
      </p:sp>
      <p:sp>
        <p:nvSpPr>
          <p:cNvPr id="298" name="Google Shape;298;p29"/>
          <p:cNvSpPr txBox="1">
            <a:spLocks noGrp="1"/>
          </p:cNvSpPr>
          <p:nvPr>
            <p:ph type="body" idx="1"/>
            <p:custDataLst>
              <p:tags r:id="rId2"/>
            </p:custDataLst>
          </p:nvPr>
        </p:nvSpPr>
        <p:spPr>
          <a:xfrm>
            <a:off x="2935875" y="1601950"/>
            <a:ext cx="5950950" cy="2798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Font typeface="Nixie One"/>
              <a:buAutoNum type="arabicPeriod"/>
            </a:pPr>
            <a:r>
              <a:rPr lang="en" sz="2000" b="1" dirty="0">
                <a:latin typeface="Nixie One"/>
                <a:ea typeface="Nixie One"/>
                <a:cs typeface="Nixie One"/>
                <a:sym typeface="Nixie One"/>
              </a:rPr>
              <a:t>Qu’est-ce que la communication?  </a:t>
            </a:r>
            <a:endParaRPr sz="2000" b="1" dirty="0">
              <a:latin typeface="Nixie One"/>
              <a:ea typeface="Nixie One"/>
              <a:cs typeface="Nixie One"/>
              <a:sym typeface="Nixie One"/>
            </a:endParaRPr>
          </a:p>
          <a:p>
            <a:pPr marL="457200" lvl="0" indent="-355600" algn="l" rtl="0">
              <a:spcBef>
                <a:spcPts val="0"/>
              </a:spcBef>
              <a:spcAft>
                <a:spcPts val="0"/>
              </a:spcAft>
              <a:buSzPts val="2000"/>
              <a:buFont typeface="Nixie One"/>
              <a:buAutoNum type="arabicPeriod"/>
            </a:pPr>
            <a:r>
              <a:rPr lang="en" sz="2000" b="1" dirty="0">
                <a:latin typeface="Nixie One"/>
                <a:ea typeface="Nixie One"/>
                <a:cs typeface="Nixie One"/>
                <a:sym typeface="Nixie One"/>
              </a:rPr>
              <a:t>Présentation de Léo </a:t>
            </a:r>
            <a:endParaRPr sz="2000" b="1" dirty="0">
              <a:latin typeface="Nixie One"/>
              <a:ea typeface="Nixie One"/>
              <a:cs typeface="Nixie One"/>
              <a:sym typeface="Nixie One"/>
            </a:endParaRPr>
          </a:p>
          <a:p>
            <a:pPr marL="457200" lvl="0" indent="-355600" algn="l" rtl="0">
              <a:spcBef>
                <a:spcPts val="0"/>
              </a:spcBef>
              <a:spcAft>
                <a:spcPts val="0"/>
              </a:spcAft>
              <a:buSzPts val="2000"/>
              <a:buFont typeface="Nixie One"/>
              <a:buAutoNum type="arabicPeriod"/>
            </a:pPr>
            <a:r>
              <a:rPr lang="en" sz="2000" b="1" dirty="0">
                <a:latin typeface="Nixie One"/>
                <a:ea typeface="Nixie One"/>
                <a:cs typeface="Nixie One"/>
                <a:sym typeface="Nixie One"/>
              </a:rPr>
              <a:t>Inclusion dans les activités de loisirs</a:t>
            </a:r>
            <a:endParaRPr sz="2000" b="1" dirty="0">
              <a:latin typeface="Nixie One"/>
              <a:ea typeface="Nixie One"/>
              <a:cs typeface="Nixie One"/>
              <a:sym typeface="Nixie One"/>
            </a:endParaRPr>
          </a:p>
          <a:p>
            <a:pPr marL="457200" lvl="0" indent="-355600" algn="l" rtl="0">
              <a:spcBef>
                <a:spcPts val="0"/>
              </a:spcBef>
              <a:spcAft>
                <a:spcPts val="0"/>
              </a:spcAft>
              <a:buSzPts val="2000"/>
              <a:buFont typeface="Nixie One"/>
              <a:buAutoNum type="arabicPeriod"/>
            </a:pPr>
            <a:r>
              <a:rPr lang="en" sz="2000" b="1" dirty="0">
                <a:latin typeface="Nixie One"/>
                <a:ea typeface="Nixie One"/>
                <a:cs typeface="Nixie One"/>
                <a:sym typeface="Nixie One"/>
              </a:rPr>
              <a:t>Stratégies pour soutenir la communication</a:t>
            </a:r>
            <a:endParaRPr sz="2000" b="1" dirty="0">
              <a:latin typeface="Nixie One"/>
              <a:ea typeface="Nixie One"/>
              <a:cs typeface="Nixie One"/>
              <a:sym typeface="Nixie One"/>
            </a:endParaRPr>
          </a:p>
          <a:p>
            <a:pPr marL="457200" lvl="0" indent="-355600" algn="l" rtl="0">
              <a:spcBef>
                <a:spcPts val="0"/>
              </a:spcBef>
              <a:spcAft>
                <a:spcPts val="0"/>
              </a:spcAft>
              <a:buSzPts val="2000"/>
              <a:buFont typeface="Nixie One"/>
              <a:buAutoNum type="arabicPeriod"/>
            </a:pPr>
            <a:r>
              <a:rPr lang="en" sz="2000" b="1" dirty="0">
                <a:latin typeface="Nixie One"/>
                <a:ea typeface="Nixie One"/>
                <a:cs typeface="Nixie One"/>
                <a:sym typeface="Nixie One"/>
              </a:rPr>
              <a:t>Stations pratiques</a:t>
            </a:r>
            <a:endParaRPr sz="2000" b="1" dirty="0">
              <a:latin typeface="Nixie One"/>
              <a:ea typeface="Nixie One"/>
              <a:cs typeface="Nixie One"/>
              <a:sym typeface="Nixie One"/>
            </a:endParaRPr>
          </a:p>
          <a:p>
            <a:pPr marL="457200" marR="0" lvl="0" indent="-355600" algn="l" rtl="0">
              <a:lnSpc>
                <a:spcPct val="100000"/>
              </a:lnSpc>
              <a:spcBef>
                <a:spcPts val="0"/>
              </a:spcBef>
              <a:spcAft>
                <a:spcPts val="0"/>
              </a:spcAft>
              <a:buSzPts val="2000"/>
              <a:buFont typeface="Nixie One"/>
              <a:buAutoNum type="arabicPeriod"/>
            </a:pPr>
            <a:r>
              <a:rPr lang="en" sz="2000" b="1" dirty="0">
                <a:latin typeface="Nixie One"/>
                <a:ea typeface="Nixie One"/>
                <a:cs typeface="Nixie One"/>
                <a:sym typeface="Nixie One"/>
              </a:rPr>
              <a:t>Retour en groupe</a:t>
            </a:r>
          </a:p>
          <a:p>
            <a:pPr marL="457200" marR="0" lvl="0" indent="-355600" algn="l" rtl="0">
              <a:lnSpc>
                <a:spcPct val="100000"/>
              </a:lnSpc>
              <a:spcBef>
                <a:spcPts val="0"/>
              </a:spcBef>
              <a:spcAft>
                <a:spcPts val="0"/>
              </a:spcAft>
              <a:buSzPts val="2000"/>
              <a:buFont typeface="Nixie One"/>
              <a:buAutoNum type="arabicPeriod"/>
            </a:pPr>
            <a:r>
              <a:rPr lang="en" sz="2000" b="1" dirty="0">
                <a:latin typeface="Nixie One"/>
                <a:ea typeface="Nixie One"/>
                <a:cs typeface="Nixie One"/>
                <a:sym typeface="Nixie One"/>
              </a:rPr>
              <a:t>Conclusion</a:t>
            </a:r>
            <a:endParaRPr sz="2000" b="1" dirty="0">
              <a:latin typeface="Nixie One"/>
              <a:ea typeface="Nixie One"/>
              <a:cs typeface="Nixie One"/>
              <a:sym typeface="Nixie One"/>
            </a:endParaRPr>
          </a:p>
          <a:p>
            <a:pPr marL="0" lvl="0" indent="0" algn="l" rtl="0">
              <a:spcBef>
                <a:spcPts val="600"/>
              </a:spcBef>
              <a:spcAft>
                <a:spcPts val="0"/>
              </a:spcAft>
              <a:buNone/>
            </a:pPr>
            <a:endParaRPr sz="2000" b="1" dirty="0">
              <a:latin typeface="Nixie One"/>
              <a:ea typeface="Nixie One"/>
              <a:cs typeface="Nixie One"/>
              <a:sym typeface="Nixie One"/>
            </a:endParaRPr>
          </a:p>
        </p:txBody>
      </p:sp>
      <p:sp>
        <p:nvSpPr>
          <p:cNvPr id="299" name="Google Shape;299;p29"/>
          <p:cNvSpPr txBox="1">
            <a:spLocks noGrp="1"/>
          </p:cNvSpPr>
          <p:nvPr>
            <p:ph type="sldNum" idx="12"/>
            <p:custDataLst>
              <p:tags r:id="rId3"/>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1"/>
          <p:cNvSpPr txBox="1">
            <a:spLocks noGrp="1"/>
          </p:cNvSpPr>
          <p:nvPr>
            <p:ph type="body" idx="1"/>
            <p:custDataLst>
              <p:tags r:id="rId1"/>
            </p:custDataLst>
          </p:nvPr>
        </p:nvSpPr>
        <p:spPr>
          <a:xfrm>
            <a:off x="1423650" y="1996500"/>
            <a:ext cx="6253200" cy="1829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dirty="0">
                <a:solidFill>
                  <a:schemeClr val="dk1"/>
                </a:solidFill>
                <a:latin typeface="Times New Roman"/>
                <a:ea typeface="Times New Roman"/>
                <a:cs typeface="Times New Roman"/>
                <a:sym typeface="Times New Roman"/>
              </a:rPr>
              <a:t> </a:t>
            </a:r>
            <a:r>
              <a:rPr lang="en" dirty="0">
                <a:solidFill>
                  <a:schemeClr val="dk1"/>
                </a:solidFill>
                <a:latin typeface="Caveat"/>
                <a:ea typeface="Caveat"/>
                <a:cs typeface="Caveat"/>
                <a:sym typeface="Caveat"/>
              </a:rPr>
              <a:t>«</a:t>
            </a:r>
            <a:r>
              <a:rPr lang="fr-CA" dirty="0">
                <a:solidFill>
                  <a:schemeClr val="dk1"/>
                </a:solidFill>
                <a:latin typeface="Caveat"/>
                <a:ea typeface="Caveat"/>
                <a:cs typeface="Caveat"/>
                <a:sym typeface="Caveat"/>
              </a:rPr>
              <a:t> E</a:t>
            </a:r>
            <a:r>
              <a:rPr lang="en" dirty="0">
                <a:solidFill>
                  <a:schemeClr val="dk1"/>
                </a:solidFill>
                <a:latin typeface="Caveat"/>
                <a:ea typeface="Caveat"/>
                <a:cs typeface="Caveat"/>
                <a:sym typeface="Caveat"/>
              </a:rPr>
              <a:t>ntre ce que je pense, ce que je veux dire, ce que je crois dire, ce que je dis, ce que vous entendez, ce que vous comprenez, il y a dix possibilités qu’on ait des difficultés à communiquer. Mais essayons quand même… »</a:t>
            </a:r>
            <a:endParaRPr dirty="0">
              <a:solidFill>
                <a:schemeClr val="dk1"/>
              </a:solidFill>
              <a:latin typeface="Caveat"/>
              <a:ea typeface="Caveat"/>
              <a:cs typeface="Caveat"/>
              <a:sym typeface="Caveat"/>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ctr" rtl="0">
              <a:spcBef>
                <a:spcPts val="600"/>
              </a:spcBef>
              <a:spcAft>
                <a:spcPts val="0"/>
              </a:spcAft>
              <a:buNone/>
            </a:pPr>
            <a:endParaRPr dirty="0"/>
          </a:p>
        </p:txBody>
      </p:sp>
      <p:sp>
        <p:nvSpPr>
          <p:cNvPr id="606" name="Google Shape;606;p61"/>
          <p:cNvSpPr txBox="1">
            <a:spLocks noGrp="1"/>
          </p:cNvSpPr>
          <p:nvPr>
            <p:ph type="sldNum" idx="12"/>
            <p:custDataLst>
              <p:tags r:id="rId2"/>
            </p:custDataLst>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30</a:t>
            </a:fld>
            <a:endParaRPr/>
          </a:p>
        </p:txBody>
      </p:sp>
      <p:sp>
        <p:nvSpPr>
          <p:cNvPr id="607" name="Google Shape;607;p61"/>
          <p:cNvSpPr txBox="1"/>
          <p:nvPr>
            <p:custDataLst>
              <p:tags r:id="rId3"/>
            </p:custDataLst>
          </p:nvPr>
        </p:nvSpPr>
        <p:spPr>
          <a:xfrm>
            <a:off x="5278625" y="3615925"/>
            <a:ext cx="3000000" cy="5802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1200"/>
              </a:spcBef>
              <a:spcAft>
                <a:spcPts val="200"/>
              </a:spcAft>
              <a:buNone/>
            </a:pPr>
            <a:r>
              <a:rPr lang="en" sz="1800">
                <a:solidFill>
                  <a:schemeClr val="dk1"/>
                </a:solidFill>
                <a:latin typeface="Questrial"/>
                <a:ea typeface="Questrial"/>
                <a:cs typeface="Questrial"/>
                <a:sym typeface="Questrial"/>
              </a:rPr>
              <a:t>Bernard Werber, écrivain</a:t>
            </a:r>
            <a:endParaRPr sz="11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2"/>
          <p:cNvSpPr txBox="1">
            <a:spLocks noGrp="1"/>
          </p:cNvSpPr>
          <p:nvPr>
            <p:ph type="title"/>
            <p:custDataLst>
              <p:tags r:id="rId1"/>
            </p:custDataLst>
          </p:nvPr>
        </p:nvSpPr>
        <p:spPr>
          <a:xfrm>
            <a:off x="2935875" y="756650"/>
            <a:ext cx="34686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a:t>Des questions ?</a:t>
            </a:r>
            <a:endParaRPr sz="2600" b="1" dirty="0"/>
          </a:p>
        </p:txBody>
      </p:sp>
      <p:sp>
        <p:nvSpPr>
          <p:cNvPr id="613" name="Google Shape;613;p62"/>
          <p:cNvSpPr txBox="1">
            <a:spLocks noGrp="1"/>
          </p:cNvSpPr>
          <p:nvPr>
            <p:ph type="sldNum" idx="12"/>
            <p:custDataLst>
              <p:tags r:id="rId2"/>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dirty="0"/>
          </a:p>
        </p:txBody>
      </p:sp>
      <p:pic>
        <p:nvPicPr>
          <p:cNvPr id="3" name="Image 2">
            <a:extLst>
              <a:ext uri="{FF2B5EF4-FFF2-40B4-BE49-F238E27FC236}">
                <a16:creationId xmlns:a16="http://schemas.microsoft.com/office/drawing/2014/main" id="{DCFCB71D-F2EA-4C0A-854D-C80DA11C201D}"/>
              </a:ext>
            </a:extLst>
          </p:cNvPr>
          <p:cNvPicPr>
            <a:picLocks noChangeAspect="1"/>
          </p:cNvPicPr>
          <p:nvPr>
            <p:custDataLst>
              <p:tags r:id="rId3"/>
            </p:custDataLst>
          </p:nvPr>
        </p:nvPicPr>
        <p:blipFill>
          <a:blip r:embed="rId6"/>
          <a:stretch>
            <a:fillRect/>
          </a:stretch>
        </p:blipFill>
        <p:spPr>
          <a:xfrm>
            <a:off x="3577590" y="1577340"/>
            <a:ext cx="3191510" cy="31915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0"/>
          <p:cNvSpPr txBox="1">
            <a:spLocks noGrp="1"/>
          </p:cNvSpPr>
          <p:nvPr>
            <p:ph type="ctrTitle"/>
            <p:custDataLst>
              <p:tags r:id="rId1"/>
            </p:custDataLst>
          </p:nvPr>
        </p:nvSpPr>
        <p:spPr>
          <a:xfrm>
            <a:off x="1739725" y="2916475"/>
            <a:ext cx="55965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Qu’est-ce que la communication?</a:t>
            </a:r>
            <a:endParaRPr b="1"/>
          </a:p>
        </p:txBody>
      </p:sp>
      <p:sp>
        <p:nvSpPr>
          <p:cNvPr id="305" name="Google Shape;305;p30"/>
          <p:cNvSpPr txBox="1"/>
          <p:nvPr>
            <p:custDataLst>
              <p:tags r:id="rId2"/>
            </p:custDataLst>
          </p:nvPr>
        </p:nvSpPr>
        <p:spPr>
          <a:xfrm>
            <a:off x="3050275" y="475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9600" b="1">
                <a:solidFill>
                  <a:srgbClr val="00ACC3"/>
                </a:solidFill>
                <a:latin typeface="Varela Round"/>
                <a:ea typeface="Varela Round"/>
                <a:cs typeface="Varela Round"/>
                <a:sym typeface="Varela Round"/>
              </a:rPr>
              <a:t>1</a:t>
            </a:r>
            <a:endParaRPr sz="9600" b="1">
              <a:solidFill>
                <a:srgbClr val="00ACC3"/>
              </a:solidFill>
              <a:latin typeface="Varela Round"/>
              <a:ea typeface="Varela Round"/>
              <a:cs typeface="Varela Round"/>
              <a:sym typeface="Varela Round"/>
            </a:endParaRPr>
          </a:p>
        </p:txBody>
      </p:sp>
      <p:sp>
        <p:nvSpPr>
          <p:cNvPr id="306" name="Google Shape;306;p30"/>
          <p:cNvSpPr txBox="1">
            <a:spLocks noGrp="1"/>
          </p:cNvSpPr>
          <p:nvPr>
            <p:ph type="sldNum" idx="12"/>
            <p:custDataLst>
              <p:tags r:id="rId3"/>
            </p:custDataLst>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sldNum" idx="12"/>
            <p:custDataLst>
              <p:tags r:id="rId1"/>
            </p:custDataLst>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pic>
        <p:nvPicPr>
          <p:cNvPr id="3" name="Image 2" descr="Une image contenant dessin&#10;&#10;Description générée automatiquement">
            <a:extLst>
              <a:ext uri="{FF2B5EF4-FFF2-40B4-BE49-F238E27FC236}">
                <a16:creationId xmlns:a16="http://schemas.microsoft.com/office/drawing/2014/main" id="{9D0F3E6B-8257-4575-9E44-7772474900E9}"/>
              </a:ext>
            </a:extLst>
          </p:cNvPr>
          <p:cNvPicPr>
            <a:picLocks noChangeAspect="1"/>
          </p:cNvPicPr>
          <p:nvPr>
            <p:custDataLst>
              <p:tags r:id="rId2"/>
            </p:custDataLst>
          </p:nvPr>
        </p:nvPicPr>
        <p:blipFill>
          <a:blip r:embed="rId5"/>
          <a:stretch>
            <a:fillRect/>
          </a:stretch>
        </p:blipFill>
        <p:spPr>
          <a:xfrm>
            <a:off x="1531620" y="1571111"/>
            <a:ext cx="6080760" cy="28351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2"/>
          <p:cNvSpPr txBox="1">
            <a:spLocks noGrp="1"/>
          </p:cNvSpPr>
          <p:nvPr>
            <p:ph type="title"/>
            <p:custDataLst>
              <p:tags r:id="rId1"/>
            </p:custDataLst>
          </p:nvPr>
        </p:nvSpPr>
        <p:spPr>
          <a:xfrm>
            <a:off x="2670925" y="560000"/>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a:t>La communication</a:t>
            </a:r>
            <a:endParaRPr sz="2600" b="1"/>
          </a:p>
        </p:txBody>
      </p:sp>
      <p:sp>
        <p:nvSpPr>
          <p:cNvPr id="318" name="Google Shape;318;p32"/>
          <p:cNvSpPr txBox="1">
            <a:spLocks noGrp="1"/>
          </p:cNvSpPr>
          <p:nvPr>
            <p:ph type="sldNum" idx="12"/>
            <p:custDataLst>
              <p:tags r:id="rId2"/>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319" name="Google Shape;319;p32"/>
          <p:cNvPicPr preferRelativeResize="0"/>
          <p:nvPr>
            <p:custDataLst>
              <p:tags r:id="rId3"/>
            </p:custDataLst>
          </p:nvPr>
        </p:nvPicPr>
        <p:blipFill>
          <a:blip r:embed="rId7">
            <a:alphaModFix/>
          </a:blip>
          <a:stretch>
            <a:fillRect/>
          </a:stretch>
        </p:blipFill>
        <p:spPr>
          <a:xfrm>
            <a:off x="2442325" y="1573500"/>
            <a:ext cx="6224474" cy="2797125"/>
          </a:xfrm>
          <a:prstGeom prst="rect">
            <a:avLst/>
          </a:prstGeom>
          <a:noFill/>
          <a:ln>
            <a:noFill/>
          </a:ln>
        </p:spPr>
      </p:pic>
      <p:sp>
        <p:nvSpPr>
          <p:cNvPr id="320" name="Google Shape;320;p32"/>
          <p:cNvSpPr txBox="1"/>
          <p:nvPr>
            <p:custDataLst>
              <p:tags r:id="rId4"/>
            </p:custDataLst>
          </p:nvPr>
        </p:nvSpPr>
        <p:spPr>
          <a:xfrm>
            <a:off x="3924300" y="4752000"/>
            <a:ext cx="4865799" cy="391500"/>
          </a:xfrm>
          <a:prstGeom prst="rect">
            <a:avLst/>
          </a:prstGeom>
          <a:noFill/>
          <a:ln>
            <a:noFill/>
          </a:ln>
        </p:spPr>
        <p:txBody>
          <a:bodyPr spcFirstLastPara="1" wrap="square" lIns="91425" tIns="91425" rIns="91425" bIns="91425" anchor="t" anchorCtr="0">
            <a:noAutofit/>
          </a:bodyPr>
          <a:lstStyle/>
          <a:p>
            <a:pPr lvl="0"/>
            <a:r>
              <a:rPr lang="fr-CA" sz="1100" dirty="0">
                <a:latin typeface="Nixie One" panose="020B0604020202020204" charset="0"/>
              </a:rPr>
              <a:t>Tiré du Diplôme d’Aptitude aux Fonctions d’Animateur (</a:t>
            </a:r>
            <a:r>
              <a:rPr lang="en" sz="1100" dirty="0">
                <a:latin typeface="Nixie One" panose="020B0604020202020204" charset="0"/>
                <a:ea typeface="Nixie One"/>
                <a:cs typeface="Nixie One"/>
                <a:sym typeface="Nixie One"/>
              </a:rPr>
              <a:t>DAFA), 2017</a:t>
            </a:r>
            <a:endParaRPr sz="1100" dirty="0">
              <a:latin typeface="Nixie One" panose="020B0604020202020204" charset="0"/>
              <a:ea typeface="Nixie One"/>
              <a:cs typeface="Nixie One"/>
              <a:sym typeface="Nixie On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3"/>
          <p:cNvSpPr txBox="1">
            <a:spLocks noGrp="1"/>
          </p:cNvSpPr>
          <p:nvPr>
            <p:ph type="sldNum" idx="12"/>
            <p:custDataLst>
              <p:tags r:id="rId1"/>
            </p:custDataLst>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326" name="Google Shape;326;p33"/>
          <p:cNvSpPr txBox="1">
            <a:spLocks noGrp="1"/>
          </p:cNvSpPr>
          <p:nvPr>
            <p:ph type="title"/>
            <p:custDataLst>
              <p:tags r:id="rId2"/>
            </p:custDataLst>
          </p:nvPr>
        </p:nvSpPr>
        <p:spPr>
          <a:xfrm>
            <a:off x="2732400" y="105600"/>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b="1"/>
              <a:t>La communication (suite)</a:t>
            </a:r>
            <a:endParaRPr sz="2600" b="1"/>
          </a:p>
        </p:txBody>
      </p:sp>
      <p:pic>
        <p:nvPicPr>
          <p:cNvPr id="5" name="Image 4" descr="Une image contenant texte, carte&#10;&#10;Description générée automatiquement">
            <a:extLst>
              <a:ext uri="{FF2B5EF4-FFF2-40B4-BE49-F238E27FC236}">
                <a16:creationId xmlns:a16="http://schemas.microsoft.com/office/drawing/2014/main" id="{B96C09AF-E1BE-4DB5-A1D1-A43B07EAC516}"/>
              </a:ext>
            </a:extLst>
          </p:cNvPr>
          <p:cNvPicPr>
            <a:picLocks noChangeAspect="1"/>
          </p:cNvPicPr>
          <p:nvPr>
            <p:custDataLst>
              <p:tags r:id="rId3"/>
            </p:custDataLst>
          </p:nvPr>
        </p:nvPicPr>
        <p:blipFill rotWithShape="1">
          <a:blip r:embed="rId7"/>
          <a:srcRect l="13405"/>
          <a:stretch/>
        </p:blipFill>
        <p:spPr>
          <a:xfrm>
            <a:off x="2566694" y="1041684"/>
            <a:ext cx="6005001" cy="3900726"/>
          </a:xfrm>
          <a:prstGeom prst="rect">
            <a:avLst/>
          </a:prstGeom>
        </p:spPr>
      </p:pic>
      <p:grpSp>
        <p:nvGrpSpPr>
          <p:cNvPr id="329" name="Google Shape;329;p33"/>
          <p:cNvGrpSpPr/>
          <p:nvPr>
            <p:custDataLst>
              <p:tags r:id="rId4"/>
            </p:custDataLst>
          </p:nvPr>
        </p:nvGrpSpPr>
        <p:grpSpPr>
          <a:xfrm>
            <a:off x="1761550" y="1146069"/>
            <a:ext cx="3504000" cy="3691800"/>
            <a:chOff x="866200" y="1146147"/>
            <a:chExt cx="3504000" cy="3691800"/>
          </a:xfrm>
        </p:grpSpPr>
        <p:sp>
          <p:nvSpPr>
            <p:cNvPr id="330" name="Google Shape;330;p33"/>
            <p:cNvSpPr/>
            <p:nvPr/>
          </p:nvSpPr>
          <p:spPr>
            <a:xfrm rot="-997969">
              <a:off x="1242593" y="1476444"/>
              <a:ext cx="2751214" cy="3031206"/>
            </a:xfrm>
            <a:prstGeom prst="diagStrip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33"/>
            <p:cNvSpPr txBox="1"/>
            <p:nvPr/>
          </p:nvSpPr>
          <p:spPr>
            <a:xfrm rot="-3781436">
              <a:off x="1297957" y="2389278"/>
              <a:ext cx="2075974" cy="4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Varela Round"/>
                  <a:ea typeface="Varela Round"/>
                  <a:cs typeface="Varela Round"/>
                  <a:sym typeface="Varela Round"/>
                </a:rPr>
                <a:t>COMPRÉHENSION </a:t>
              </a:r>
              <a:endParaRPr b="1" dirty="0">
                <a:latin typeface="Varela Round"/>
                <a:ea typeface="Varela Round"/>
                <a:cs typeface="Varela Round"/>
                <a:sym typeface="Varela Roun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4"/>
          <p:cNvSpPr txBox="1">
            <a:spLocks noGrp="1"/>
          </p:cNvSpPr>
          <p:nvPr>
            <p:ph type="ctrTitle"/>
            <p:custDataLst>
              <p:tags r:id="rId1"/>
            </p:custDataLst>
          </p:nvPr>
        </p:nvSpPr>
        <p:spPr>
          <a:xfrm>
            <a:off x="3616425" y="3037075"/>
            <a:ext cx="1914300" cy="81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LÉO</a:t>
            </a:r>
            <a:endParaRPr b="1"/>
          </a:p>
        </p:txBody>
      </p:sp>
      <p:sp>
        <p:nvSpPr>
          <p:cNvPr id="338" name="Google Shape;338;p34"/>
          <p:cNvSpPr txBox="1"/>
          <p:nvPr>
            <p:custDataLst>
              <p:tags r:id="rId2"/>
            </p:custDataLst>
          </p:nvPr>
        </p:nvSpPr>
        <p:spPr>
          <a:xfrm>
            <a:off x="3050275" y="475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9600" b="1">
                <a:solidFill>
                  <a:srgbClr val="00ACC3"/>
                </a:solidFill>
                <a:latin typeface="Varela Round"/>
                <a:ea typeface="Varela Round"/>
                <a:cs typeface="Varela Round"/>
                <a:sym typeface="Varela Round"/>
              </a:rPr>
              <a:t>2</a:t>
            </a:r>
            <a:endParaRPr sz="9600" b="1">
              <a:solidFill>
                <a:srgbClr val="00ACC3"/>
              </a:solidFill>
              <a:latin typeface="Varela Round"/>
              <a:ea typeface="Varela Round"/>
              <a:cs typeface="Varela Round"/>
              <a:sym typeface="Varela Round"/>
            </a:endParaRPr>
          </a:p>
        </p:txBody>
      </p:sp>
      <p:sp>
        <p:nvSpPr>
          <p:cNvPr id="339" name="Google Shape;339;p34"/>
          <p:cNvSpPr txBox="1">
            <a:spLocks noGrp="1"/>
          </p:cNvSpPr>
          <p:nvPr>
            <p:ph type="sldNum" idx="12"/>
            <p:custDataLst>
              <p:tags r:id="rId3"/>
            </p:custDataLst>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5"/>
          <p:cNvSpPr/>
          <p:nvPr>
            <p:custDataLst>
              <p:tags r:id="rId1"/>
            </p:custDataLst>
          </p:nvPr>
        </p:nvSpPr>
        <p:spPr>
          <a:xfrm>
            <a:off x="2240176" y="756450"/>
            <a:ext cx="2233500" cy="2211000"/>
          </a:xfrm>
          <a:prstGeom prst="ellipse">
            <a:avLst/>
          </a:prstGeom>
          <a:solidFill>
            <a:srgbClr val="F8BB00">
              <a:alpha val="86670"/>
            </a:srgbClr>
          </a:solidFill>
          <a:ln w="9525" cap="flat" cmpd="sng">
            <a:solidFill>
              <a:srgbClr val="617A86"/>
            </a:solidFill>
            <a:prstDash val="dash"/>
            <a:round/>
            <a:headEnd type="none" w="sm" len="sm"/>
            <a:tailEnd type="none" w="sm" len="sm"/>
          </a:ln>
          <a:effectLst>
            <a:outerShdw blurRad="57150" dist="19050" dir="5400000" algn="bl" rotWithShape="0">
              <a:srgbClr val="000000">
                <a:alpha val="83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b="1" dirty="0" err="1">
                <a:solidFill>
                  <a:srgbClr val="FFFFFF"/>
                </a:solidFill>
                <a:latin typeface="Varela Round"/>
                <a:ea typeface="Varela Round"/>
                <a:cs typeface="Varela Round"/>
                <a:sym typeface="Varela Round"/>
              </a:rPr>
              <a:t>Apprentissages</a:t>
            </a:r>
            <a:endParaRPr b="1" dirty="0" err="1">
              <a:solidFill>
                <a:srgbClr val="FFFFFF"/>
              </a:solidFill>
              <a:latin typeface="Varela Round"/>
              <a:ea typeface="Varela Round"/>
              <a:cs typeface="Varela Round"/>
              <a:sym typeface="Varela Round"/>
            </a:endParaRPr>
          </a:p>
        </p:txBody>
      </p:sp>
      <p:sp>
        <p:nvSpPr>
          <p:cNvPr id="345" name="Google Shape;345;p35"/>
          <p:cNvSpPr/>
          <p:nvPr>
            <p:custDataLst>
              <p:tags r:id="rId2"/>
            </p:custDataLst>
          </p:nvPr>
        </p:nvSpPr>
        <p:spPr>
          <a:xfrm>
            <a:off x="4138049" y="643250"/>
            <a:ext cx="2233500" cy="2211000"/>
          </a:xfrm>
          <a:prstGeom prst="ellipse">
            <a:avLst/>
          </a:prstGeom>
          <a:solidFill>
            <a:srgbClr val="E8004C">
              <a:alpha val="86670"/>
            </a:srgbClr>
          </a:solidFill>
          <a:ln w="9525" cap="flat" cmpd="sng">
            <a:solidFill>
              <a:srgbClr val="617A86"/>
            </a:solidFill>
            <a:prstDash val="dash"/>
            <a:round/>
            <a:headEnd type="none" w="sm" len="sm"/>
            <a:tailEnd type="none" w="sm" len="sm"/>
          </a:ln>
          <a:effectLst>
            <a:outerShdw blurRad="57150" dist="19050" dir="5400000" algn="bl" rotWithShape="0">
              <a:srgbClr val="000000">
                <a:alpha val="79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FFFFFF"/>
                </a:solidFill>
                <a:latin typeface="Varela Round"/>
                <a:ea typeface="Varela Round"/>
                <a:cs typeface="Varela Round"/>
                <a:sym typeface="Varela Round"/>
              </a:rPr>
              <a:t>Relations </a:t>
            </a:r>
            <a:r>
              <a:rPr lang="en" b="1" dirty="0" err="1">
                <a:solidFill>
                  <a:srgbClr val="FFFFFF"/>
                </a:solidFill>
                <a:latin typeface="Varela Round"/>
                <a:ea typeface="Varela Round"/>
                <a:cs typeface="Varela Round"/>
                <a:sym typeface="Varela Round"/>
              </a:rPr>
              <a:t>sociales</a:t>
            </a:r>
            <a:endParaRPr b="1" dirty="0" err="1">
              <a:solidFill>
                <a:srgbClr val="FFFFFF"/>
              </a:solidFill>
              <a:latin typeface="Varela Round"/>
              <a:ea typeface="Varela Round"/>
              <a:cs typeface="Varela Round"/>
              <a:sym typeface="Varela Round"/>
            </a:endParaRPr>
          </a:p>
        </p:txBody>
      </p:sp>
      <p:sp>
        <p:nvSpPr>
          <p:cNvPr id="346" name="Google Shape;346;p35"/>
          <p:cNvSpPr txBox="1">
            <a:spLocks noGrp="1"/>
          </p:cNvSpPr>
          <p:nvPr>
            <p:ph type="title" idx="4294967295"/>
            <p:custDataLst>
              <p:tags r:id="rId3"/>
            </p:custDataLst>
          </p:nvPr>
        </p:nvSpPr>
        <p:spPr>
          <a:xfrm>
            <a:off x="1705650" y="-23325"/>
            <a:ext cx="58002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1"/>
              <a:t>Impacts des difficultés langagières </a:t>
            </a:r>
            <a:endParaRPr sz="2400" b="1"/>
          </a:p>
        </p:txBody>
      </p:sp>
      <p:sp>
        <p:nvSpPr>
          <p:cNvPr id="347" name="Google Shape;347;p35"/>
          <p:cNvSpPr txBox="1">
            <a:spLocks noGrp="1"/>
          </p:cNvSpPr>
          <p:nvPr>
            <p:ph type="sldNum" idx="12"/>
            <p:custDataLst>
              <p:tags r:id="rId4"/>
            </p:custDataLst>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348" name="Google Shape;348;p35"/>
          <p:cNvSpPr/>
          <p:nvPr>
            <p:custDataLst>
              <p:tags r:id="rId5"/>
            </p:custDataLst>
          </p:nvPr>
        </p:nvSpPr>
        <p:spPr>
          <a:xfrm>
            <a:off x="3393899" y="2891250"/>
            <a:ext cx="2233500" cy="2211000"/>
          </a:xfrm>
          <a:prstGeom prst="ellipse">
            <a:avLst/>
          </a:prstGeom>
          <a:solidFill>
            <a:srgbClr val="E8004C">
              <a:alpha val="86670"/>
            </a:srgbClr>
          </a:solidFill>
          <a:ln w="9525" cap="flat" cmpd="sng">
            <a:solidFill>
              <a:srgbClr val="617A86"/>
            </a:solidFill>
            <a:prstDash val="dash"/>
            <a:round/>
            <a:headEnd type="none" w="sm" len="sm"/>
            <a:tailEnd type="none" w="sm" len="sm"/>
          </a:ln>
          <a:effectLst>
            <a:outerShdw blurRad="57150" dist="19050" dir="5400000" algn="bl" rotWithShape="0">
              <a:srgbClr val="000000">
                <a:alpha val="81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endParaRPr b="1">
              <a:solidFill>
                <a:srgbClr val="FFFFFF"/>
              </a:solidFill>
              <a:latin typeface="Varela Round"/>
              <a:ea typeface="Varela Round"/>
              <a:cs typeface="Varela Round"/>
              <a:sym typeface="Varela Round"/>
            </a:endParaRPr>
          </a:p>
          <a:p>
            <a:pPr marL="0" lvl="0" indent="0" algn="ctr" rtl="0">
              <a:spcBef>
                <a:spcPts val="0"/>
              </a:spcBef>
              <a:spcAft>
                <a:spcPts val="0"/>
              </a:spcAft>
              <a:buNone/>
            </a:pPr>
            <a:r>
              <a:rPr lang="en" b="1">
                <a:solidFill>
                  <a:srgbClr val="FFFFFF"/>
                </a:solidFill>
                <a:latin typeface="Varela Round"/>
                <a:ea typeface="Varela Round"/>
                <a:cs typeface="Varela Round"/>
                <a:sym typeface="Varela Round"/>
              </a:rPr>
              <a:t>Gestion des émotions</a:t>
            </a:r>
            <a:endParaRPr b="1">
              <a:solidFill>
                <a:srgbClr val="FFFFFF"/>
              </a:solidFill>
              <a:latin typeface="Varela Round"/>
              <a:ea typeface="Varela Round"/>
              <a:cs typeface="Varela Round"/>
              <a:sym typeface="Varela Round"/>
            </a:endParaRPr>
          </a:p>
        </p:txBody>
      </p:sp>
      <p:sp>
        <p:nvSpPr>
          <p:cNvPr id="349" name="Google Shape;349;p35"/>
          <p:cNvSpPr/>
          <p:nvPr>
            <p:custDataLst>
              <p:tags r:id="rId6"/>
            </p:custDataLst>
          </p:nvPr>
        </p:nvSpPr>
        <p:spPr>
          <a:xfrm>
            <a:off x="5052451" y="2053050"/>
            <a:ext cx="2233500" cy="2211000"/>
          </a:xfrm>
          <a:prstGeom prst="ellipse">
            <a:avLst/>
          </a:prstGeom>
          <a:solidFill>
            <a:srgbClr val="F8BB00">
              <a:alpha val="86670"/>
            </a:srgbClr>
          </a:solidFill>
          <a:ln w="9525" cap="flat" cmpd="sng">
            <a:solidFill>
              <a:srgbClr val="617A86"/>
            </a:solidFill>
            <a:prstDash val="dash"/>
            <a:round/>
            <a:headEnd type="none" w="sm" len="sm"/>
            <a:tailEnd type="none" w="sm" len="sm"/>
          </a:ln>
          <a:effectLst>
            <a:outerShdw blurRad="57150" dist="19050" dir="5400000" algn="bl" rotWithShape="0">
              <a:srgbClr val="000000">
                <a:alpha val="83000"/>
              </a:srgbClr>
            </a:outerShdw>
          </a:effectLst>
        </p:spPr>
        <p:txBody>
          <a:bodyPr spcFirstLastPara="1" wrap="square" lIns="91425" tIns="91425" rIns="91425" bIns="91425" anchor="b" anchorCtr="0">
            <a:noAutofit/>
          </a:bodyPr>
          <a:lstStyle/>
          <a:p>
            <a:pPr marL="0" lvl="0" indent="0" algn="r" rtl="0">
              <a:spcBef>
                <a:spcPts val="0"/>
              </a:spcBef>
              <a:spcAft>
                <a:spcPts val="0"/>
              </a:spcAft>
              <a:buNone/>
            </a:pPr>
            <a:r>
              <a:rPr lang="en" b="1" dirty="0" err="1">
                <a:solidFill>
                  <a:srgbClr val="FFFFFF"/>
                </a:solidFill>
                <a:latin typeface="Varela Round"/>
                <a:ea typeface="Varela Round"/>
                <a:cs typeface="Varela Round"/>
                <a:sym typeface="Varela Round"/>
              </a:rPr>
              <a:t>Estime</a:t>
            </a:r>
            <a:r>
              <a:rPr lang="en" b="1" dirty="0">
                <a:solidFill>
                  <a:srgbClr val="FFFFFF"/>
                </a:solidFill>
                <a:latin typeface="Varela Round"/>
                <a:ea typeface="Varela Round"/>
                <a:cs typeface="Varela Round"/>
                <a:sym typeface="Varela Round"/>
              </a:rPr>
              <a:t> de </a:t>
            </a:r>
            <a:r>
              <a:rPr lang="en" b="1" dirty="0" err="1">
                <a:solidFill>
                  <a:srgbClr val="FFFFFF"/>
                </a:solidFill>
                <a:latin typeface="Varela Round"/>
                <a:ea typeface="Varela Round"/>
                <a:cs typeface="Varela Round"/>
                <a:sym typeface="Varela Round"/>
              </a:rPr>
              <a:t>soi</a:t>
            </a:r>
            <a:endParaRPr b="1" dirty="0">
              <a:solidFill>
                <a:srgbClr val="FFFFFF"/>
              </a:solidFill>
              <a:latin typeface="Varela Round"/>
              <a:ea typeface="Varela Round"/>
              <a:cs typeface="Varela Round"/>
              <a:sym typeface="Varela Round"/>
            </a:endParaRPr>
          </a:p>
        </p:txBody>
      </p:sp>
      <p:sp>
        <p:nvSpPr>
          <p:cNvPr id="350" name="Google Shape;350;p35"/>
          <p:cNvSpPr/>
          <p:nvPr>
            <p:custDataLst>
              <p:tags r:id="rId7"/>
            </p:custDataLst>
          </p:nvPr>
        </p:nvSpPr>
        <p:spPr>
          <a:xfrm>
            <a:off x="1738399" y="2036400"/>
            <a:ext cx="2233500" cy="2211000"/>
          </a:xfrm>
          <a:prstGeom prst="ellipse">
            <a:avLst/>
          </a:prstGeom>
          <a:solidFill>
            <a:srgbClr val="E8004C">
              <a:alpha val="86670"/>
            </a:srgbClr>
          </a:solidFill>
          <a:ln w="9525" cap="flat" cmpd="sng">
            <a:solidFill>
              <a:srgbClr val="617A86"/>
            </a:solidFill>
            <a:prstDash val="dash"/>
            <a:round/>
            <a:headEnd type="none" w="sm" len="sm"/>
            <a:tailEnd type="none" w="sm" len="sm"/>
          </a:ln>
          <a:effectLst>
            <a:outerShdw blurRad="57150" dist="19050" dir="5400000" algn="bl" rotWithShape="0">
              <a:srgbClr val="000000">
                <a:alpha val="8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latin typeface="Varela Round"/>
                <a:ea typeface="Varela Round"/>
                <a:cs typeface="Varela Round"/>
                <a:sym typeface="Varela Round"/>
              </a:rPr>
              <a:t>Fatigue</a:t>
            </a:r>
            <a:endParaRPr b="1">
              <a:solidFill>
                <a:srgbClr val="FFFFFF"/>
              </a:solidFill>
              <a:latin typeface="Varela Round"/>
              <a:ea typeface="Varela Round"/>
              <a:cs typeface="Varela Round"/>
              <a:sym typeface="Varela Round"/>
            </a:endParaRPr>
          </a:p>
        </p:txBody>
      </p:sp>
      <p:sp>
        <p:nvSpPr>
          <p:cNvPr id="351" name="Google Shape;351;p35"/>
          <p:cNvSpPr/>
          <p:nvPr>
            <p:custDataLst>
              <p:tags r:id="rId8"/>
            </p:custDataLst>
          </p:nvPr>
        </p:nvSpPr>
        <p:spPr>
          <a:xfrm>
            <a:off x="3154450" y="1631250"/>
            <a:ext cx="2870100" cy="2106900"/>
          </a:xfrm>
          <a:prstGeom prst="ellipse">
            <a:avLst/>
          </a:prstGeom>
          <a:solidFill>
            <a:srgbClr val="ED4A00">
              <a:alpha val="86670"/>
            </a:srgbClr>
          </a:solidFill>
          <a:ln w="9525" cap="flat" cmpd="sng">
            <a:solidFill>
              <a:srgbClr val="617A86"/>
            </a:solidFill>
            <a:prstDash val="dash"/>
            <a:round/>
            <a:headEnd type="none" w="sm" len="sm"/>
            <a:tailEnd type="none" w="sm" len="sm"/>
          </a:ln>
          <a:effectLst>
            <a:outerShdw blurRad="57150" dist="19050" dir="540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err="1">
                <a:solidFill>
                  <a:srgbClr val="FFFFFF"/>
                </a:solidFill>
                <a:latin typeface="Varela Round"/>
                <a:ea typeface="Varela Round"/>
                <a:cs typeface="Varela Round"/>
                <a:sym typeface="Varela Round"/>
              </a:rPr>
              <a:t>Comportements</a:t>
            </a:r>
            <a:endParaRPr sz="1800" b="1" dirty="0" err="1">
              <a:solidFill>
                <a:srgbClr val="FFFFFF"/>
              </a:solidFill>
              <a:latin typeface="Varela Round"/>
              <a:ea typeface="Varela Round"/>
              <a:cs typeface="Varela Round"/>
              <a:sym typeface="Varela Round"/>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1"/>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0"/>
</p:tagLst>
</file>

<file path=ppt/tags/tag78.xml><?xml version="1.0" encoding="utf-8"?>
<p:tagLst xmlns:a="http://schemas.openxmlformats.org/drawingml/2006/main" xmlns:r="http://schemas.openxmlformats.org/officeDocument/2006/relationships" xmlns:p="http://schemas.openxmlformats.org/presentationml/2006/main">
  <p:tag name="NUM" val="11"/>
</p:tagLst>
</file>

<file path=ppt/tags/tag79.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10115</TotalTime>
  <Words>4212</Words>
  <Application>Microsoft Office PowerPoint</Application>
  <PresentationFormat>On-screen Show (16:9)</PresentationFormat>
  <Paragraphs>310</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Puck template</vt:lpstr>
      <vt:lpstr>PowerPoint Presentation</vt:lpstr>
      <vt:lpstr>Partenaires</vt:lpstr>
      <vt:lpstr>Plan de la présentation </vt:lpstr>
      <vt:lpstr>Qu’est-ce que la communication?</vt:lpstr>
      <vt:lpstr>PowerPoint Presentation</vt:lpstr>
      <vt:lpstr>La communication</vt:lpstr>
      <vt:lpstr>La communication (suite)</vt:lpstr>
      <vt:lpstr>LÉO</vt:lpstr>
      <vt:lpstr>Impacts des difficultés langagières </vt:lpstr>
      <vt:lpstr>Qui peut présenter des difficultés langagières?</vt:lpstr>
      <vt:lpstr>Enfants allophones</vt:lpstr>
      <vt:lpstr>Inclusion dans les activités de loisirs</vt:lpstr>
      <vt:lpstr>1- Exclusion</vt:lpstr>
      <vt:lpstr>Avantages d’une expérience inclusive en camp </vt:lpstr>
      <vt:lpstr>Avantages d’une expérience inclusive en camp </vt:lpstr>
      <vt:lpstr>Votre rôle</vt:lpstr>
      <vt:lpstr>PowerPoint Presentation</vt:lpstr>
      <vt:lpstr>Comment inclure Léo ?</vt:lpstr>
      <vt:lpstr>1- Stratégies pour l’aider à mieux vous comprendre </vt:lpstr>
      <vt:lpstr>2- Stratégies quand vous ne le comprenez pas</vt:lpstr>
      <vt:lpstr>3- Stratégies pour faciliter ses interactions avec les autres </vt:lpstr>
      <vt:lpstr>Stratégies utiles pour tous les enfants !</vt:lpstr>
      <vt:lpstr>Pratiquons-nous !</vt:lpstr>
      <vt:lpstr>Retour en  groupe</vt:lpstr>
      <vt:lpstr>Station 1 - Explication d’un jeu</vt:lpstr>
      <vt:lpstr>Station 2 - Jeux de rôle </vt:lpstr>
      <vt:lpstr>Station 3 - Construction d’une tour avec différents handicaps</vt:lpstr>
      <vt:lpstr>Conclusion </vt:lpstr>
      <vt:lpstr>Remerciements</vt:lpstr>
      <vt:lpstr>PowerPoint Presentation</vt:lpstr>
      <vt:lpstr>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Mieux communiquer pour participer:  une formation pour les intervenants en loisir</dc:title>
  <dc:creator>Éliane</dc:creator>
  <cp:lastModifiedBy>Jessica Ouellet</cp:lastModifiedBy>
  <cp:revision>56</cp:revision>
  <dcterms:modified xsi:type="dcterms:W3CDTF">2020-02-19T18:33:31Z</dcterms:modified>
</cp:coreProperties>
</file>